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5.xml" ContentType="application/vnd.openxmlformats-officedocument.presentationml.slide+xml"/>
  <Override PartName="/ppt/diagrams/data1.xml" ContentType="application/vnd.openxmlformats-officedocument.drawingml.diagramData+xml"/>
  <Override PartName="/ppt/slides/slide17.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3"/>
  </p:notesMasterIdLst>
  <p:sldIdLst>
    <p:sldId id="262" r:id="rId6"/>
    <p:sldId id="257" r:id="rId7"/>
    <p:sldId id="258" r:id="rId8"/>
    <p:sldId id="259" r:id="rId9"/>
    <p:sldId id="260" r:id="rId10"/>
    <p:sldId id="261" r:id="rId11"/>
    <p:sldId id="266" r:id="rId12"/>
    <p:sldId id="270" r:id="rId13"/>
    <p:sldId id="263" r:id="rId14"/>
    <p:sldId id="271" r:id="rId15"/>
    <p:sldId id="265" r:id="rId16"/>
    <p:sldId id="264" r:id="rId17"/>
    <p:sldId id="267" r:id="rId18"/>
    <p:sldId id="268" r:id="rId19"/>
    <p:sldId id="269" r:id="rId20"/>
    <p:sldId id="272" r:id="rId21"/>
    <p:sldId id="273" r:id="rId22"/>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697"/>
    <a:srgbClr val="83C55B"/>
    <a:srgbClr val="0070C0"/>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45" autoAdjust="0"/>
    <p:restoredTop sz="92842" autoAdjust="0"/>
  </p:normalViewPr>
  <p:slideViewPr>
    <p:cSldViewPr snapToGrid="0" showGuides="1">
      <p:cViewPr varScale="1">
        <p:scale>
          <a:sx n="97" d="100"/>
          <a:sy n="97" d="100"/>
        </p:scale>
        <p:origin x="132" y="90"/>
      </p:cViewPr>
      <p:guideLst>
        <p:guide orient="horz" pos="2749"/>
        <p:guide pos="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customXml" Target="../customXml/item5.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D28BE-DF38-4C26-83CD-E0B6EFB21C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4366885B-CEA1-45F2-887F-6C525BD48B72}">
      <dgm:prSet phldrT="[Text]" custT="1"/>
      <dgm:spPr/>
      <dgm:t>
        <a:bodyPr/>
        <a:lstStyle/>
        <a:p>
          <a:r>
            <a:rPr lang="sv-SE" sz="1400" b="1" dirty="0" smtClean="0"/>
            <a:t>A- Patologisk</a:t>
          </a:r>
        </a:p>
        <a:p>
          <a:r>
            <a:rPr lang="sv-SE" sz="1200" dirty="0" smtClean="0"/>
            <a:t>Varför ska vi ödsla tid på patientsäkerhetsproblem?</a:t>
          </a:r>
          <a:endParaRPr lang="sv-SE" sz="1200" dirty="0"/>
        </a:p>
      </dgm:t>
    </dgm:pt>
    <dgm:pt modelId="{69B6E20B-68C1-408C-8F43-1178473BB2B0}" type="parTrans" cxnId="{AEA68482-2806-4AAF-A5CC-2ECEED15253C}">
      <dgm:prSet/>
      <dgm:spPr/>
      <dgm:t>
        <a:bodyPr/>
        <a:lstStyle/>
        <a:p>
          <a:endParaRPr lang="sv-SE"/>
        </a:p>
      </dgm:t>
    </dgm:pt>
    <dgm:pt modelId="{5D8DEE54-FAC2-4FFA-A1A0-2C6C01F69878}" type="sibTrans" cxnId="{AEA68482-2806-4AAF-A5CC-2ECEED15253C}">
      <dgm:prSet/>
      <dgm:spPr/>
      <dgm:t>
        <a:bodyPr/>
        <a:lstStyle/>
        <a:p>
          <a:endParaRPr lang="sv-SE"/>
        </a:p>
      </dgm:t>
    </dgm:pt>
    <dgm:pt modelId="{AE9ECE4B-FD9F-4989-AB32-16408D8ACA98}">
      <dgm:prSet phldrT="[Text]" custT="1"/>
      <dgm:spPr/>
      <dgm:t>
        <a:bodyPr/>
        <a:lstStyle/>
        <a:p>
          <a:r>
            <a:rPr lang="sv-SE" sz="1400" b="1" dirty="0" smtClean="0"/>
            <a:t>B-Reaktiv</a:t>
          </a:r>
        </a:p>
        <a:p>
          <a:r>
            <a:rPr lang="sv-SE" sz="1200" dirty="0" smtClean="0"/>
            <a:t>Vi tar patientsäkerhet på allvar och gr något när det inträffar en incident</a:t>
          </a:r>
          <a:endParaRPr lang="sv-SE" sz="1200" dirty="0"/>
        </a:p>
      </dgm:t>
    </dgm:pt>
    <dgm:pt modelId="{DE26838C-9402-4965-A61E-9DB090532BED}" type="parTrans" cxnId="{CB696E01-B286-4C5C-9736-443A0289A7F9}">
      <dgm:prSet/>
      <dgm:spPr/>
      <dgm:t>
        <a:bodyPr/>
        <a:lstStyle/>
        <a:p>
          <a:endParaRPr lang="sv-SE"/>
        </a:p>
      </dgm:t>
    </dgm:pt>
    <dgm:pt modelId="{1B8BEFF5-52CE-4932-9FDF-ECF60A423E17}" type="sibTrans" cxnId="{CB696E01-B286-4C5C-9736-443A0289A7F9}">
      <dgm:prSet/>
      <dgm:spPr/>
      <dgm:t>
        <a:bodyPr/>
        <a:lstStyle/>
        <a:p>
          <a:endParaRPr lang="sv-SE"/>
        </a:p>
      </dgm:t>
    </dgm:pt>
    <dgm:pt modelId="{660C8885-49B4-4E66-940E-2D25AC8EC534}">
      <dgm:prSet phldrT="[Text]" custT="1"/>
      <dgm:spPr/>
      <dgm:t>
        <a:bodyPr/>
        <a:lstStyle/>
        <a:p>
          <a:r>
            <a:rPr lang="sv-SE" sz="1400" b="1" dirty="0" smtClean="0"/>
            <a:t>C- Byråkratisk</a:t>
          </a:r>
        </a:p>
        <a:p>
          <a:r>
            <a:rPr lang="sv-SE" sz="1200" dirty="0" smtClean="0"/>
            <a:t>Vi har system som tar hand om patientsäkerheten</a:t>
          </a:r>
          <a:endParaRPr lang="sv-SE" sz="1200" dirty="0"/>
        </a:p>
      </dgm:t>
    </dgm:pt>
    <dgm:pt modelId="{C3EE3268-DF53-45EC-A81C-FE24F0517E61}" type="parTrans" cxnId="{52D32A11-460B-4D67-9EF9-44580FFF5BAE}">
      <dgm:prSet/>
      <dgm:spPr/>
      <dgm:t>
        <a:bodyPr/>
        <a:lstStyle/>
        <a:p>
          <a:endParaRPr lang="sv-SE"/>
        </a:p>
      </dgm:t>
    </dgm:pt>
    <dgm:pt modelId="{12250F6D-5D96-45C7-B8F6-50CD5C3B054E}" type="sibTrans" cxnId="{52D32A11-460B-4D67-9EF9-44580FFF5BAE}">
      <dgm:prSet/>
      <dgm:spPr/>
      <dgm:t>
        <a:bodyPr/>
        <a:lstStyle/>
        <a:p>
          <a:endParaRPr lang="sv-SE"/>
        </a:p>
      </dgm:t>
    </dgm:pt>
    <dgm:pt modelId="{9805727F-159E-4F96-805A-86D65CDB7957}">
      <dgm:prSet custT="1"/>
      <dgm:spPr/>
      <dgm:t>
        <a:bodyPr/>
        <a:lstStyle/>
        <a:p>
          <a:r>
            <a:rPr lang="sv-SE" sz="1400" b="1" dirty="0" smtClean="0"/>
            <a:t>E- Skapande</a:t>
          </a:r>
        </a:p>
        <a:p>
          <a:r>
            <a:rPr lang="sv-SE" sz="1200" dirty="0" smtClean="0"/>
            <a:t>Patientsäkerhet är en integrerad del i allt vi gör</a:t>
          </a:r>
          <a:endParaRPr lang="sv-SE" sz="1200" dirty="0"/>
        </a:p>
      </dgm:t>
    </dgm:pt>
    <dgm:pt modelId="{F3CBB390-640A-47A3-903A-26023148DD9C}" type="parTrans" cxnId="{AC030735-4FD4-41F3-98D2-EF39F50A33E3}">
      <dgm:prSet/>
      <dgm:spPr/>
      <dgm:t>
        <a:bodyPr/>
        <a:lstStyle/>
        <a:p>
          <a:endParaRPr lang="sv-SE"/>
        </a:p>
      </dgm:t>
    </dgm:pt>
    <dgm:pt modelId="{9B364F55-5120-4E74-B0FD-329E109678F2}" type="sibTrans" cxnId="{AC030735-4FD4-41F3-98D2-EF39F50A33E3}">
      <dgm:prSet/>
      <dgm:spPr/>
      <dgm:t>
        <a:bodyPr/>
        <a:lstStyle/>
        <a:p>
          <a:endParaRPr lang="sv-SE"/>
        </a:p>
      </dgm:t>
    </dgm:pt>
    <dgm:pt modelId="{85C0171A-136E-4BED-B78B-9BDDAC0D0614}">
      <dgm:prSet custT="1"/>
      <dgm:spPr/>
      <dgm:t>
        <a:bodyPr/>
        <a:lstStyle/>
        <a:p>
          <a:r>
            <a:rPr lang="sv-SE" sz="1400" b="1" dirty="0" smtClean="0"/>
            <a:t>D- Proaktiv    </a:t>
          </a:r>
          <a:r>
            <a:rPr lang="sv-SE" sz="1200" dirty="0" smtClean="0"/>
            <a:t>Vi är på tårna hela tiden och tänker på patientens säkerhet och incidenter som kan inträffa</a:t>
          </a:r>
          <a:endParaRPr lang="sv-SE" sz="1200" dirty="0"/>
        </a:p>
      </dgm:t>
    </dgm:pt>
    <dgm:pt modelId="{5F91CD5C-E2FD-4FF1-B696-42F2C9CB1D94}" type="parTrans" cxnId="{A0D80885-53AC-4E04-B59C-9491D243E67D}">
      <dgm:prSet/>
      <dgm:spPr/>
      <dgm:t>
        <a:bodyPr/>
        <a:lstStyle/>
        <a:p>
          <a:endParaRPr lang="sv-SE"/>
        </a:p>
      </dgm:t>
    </dgm:pt>
    <dgm:pt modelId="{1E0EBD4F-92F2-4D50-8FA5-22BCC41FFB53}" type="sibTrans" cxnId="{A0D80885-53AC-4E04-B59C-9491D243E67D}">
      <dgm:prSet/>
      <dgm:spPr/>
      <dgm:t>
        <a:bodyPr/>
        <a:lstStyle/>
        <a:p>
          <a:endParaRPr lang="sv-SE"/>
        </a:p>
      </dgm:t>
    </dgm:pt>
    <dgm:pt modelId="{E5891F02-CF7F-495A-BD09-514C3F568CD9}" type="pres">
      <dgm:prSet presAssocID="{542D28BE-DF38-4C26-83CD-E0B6EFB21C6B}" presName="rootnode" presStyleCnt="0">
        <dgm:presLayoutVars>
          <dgm:chMax/>
          <dgm:chPref/>
          <dgm:dir/>
          <dgm:animLvl val="lvl"/>
        </dgm:presLayoutVars>
      </dgm:prSet>
      <dgm:spPr/>
      <dgm:t>
        <a:bodyPr/>
        <a:lstStyle/>
        <a:p>
          <a:endParaRPr lang="sv-SE"/>
        </a:p>
      </dgm:t>
    </dgm:pt>
    <dgm:pt modelId="{B27E3448-C6BA-4C11-8AE6-AF03C8BF0FB0}" type="pres">
      <dgm:prSet presAssocID="{4366885B-CEA1-45F2-887F-6C525BD48B72}" presName="composite" presStyleCnt="0"/>
      <dgm:spPr/>
    </dgm:pt>
    <dgm:pt modelId="{AF1BFEAA-7A8C-4095-B22A-E4226F16301C}" type="pres">
      <dgm:prSet presAssocID="{4366885B-CEA1-45F2-887F-6C525BD48B72}" presName="LShape" presStyleLbl="alignNode1" presStyleIdx="0" presStyleCnt="9"/>
      <dgm:spPr>
        <a:solidFill>
          <a:srgbClr val="FF0000"/>
        </a:solidFill>
        <a:ln>
          <a:solidFill>
            <a:schemeClr val="accent6">
              <a:lumMod val="75000"/>
            </a:schemeClr>
          </a:solidFill>
        </a:ln>
      </dgm:spPr>
    </dgm:pt>
    <dgm:pt modelId="{12D43D41-5A61-47DC-A653-3B380067805A}" type="pres">
      <dgm:prSet presAssocID="{4366885B-CEA1-45F2-887F-6C525BD48B72}" presName="ParentText" presStyleLbl="revTx" presStyleIdx="0" presStyleCnt="5">
        <dgm:presLayoutVars>
          <dgm:chMax val="0"/>
          <dgm:chPref val="0"/>
          <dgm:bulletEnabled val="1"/>
        </dgm:presLayoutVars>
      </dgm:prSet>
      <dgm:spPr/>
      <dgm:t>
        <a:bodyPr/>
        <a:lstStyle/>
        <a:p>
          <a:endParaRPr lang="sv-SE"/>
        </a:p>
      </dgm:t>
    </dgm:pt>
    <dgm:pt modelId="{D9D63FFE-5EB8-4879-BDF0-8BE82570016A}" type="pres">
      <dgm:prSet presAssocID="{4366885B-CEA1-45F2-887F-6C525BD48B72}" presName="Triangle" presStyleLbl="alignNode1" presStyleIdx="1" presStyleCnt="9"/>
      <dgm:spPr/>
    </dgm:pt>
    <dgm:pt modelId="{626DEF9B-446D-44A4-B689-64DEF91C62D3}" type="pres">
      <dgm:prSet presAssocID="{5D8DEE54-FAC2-4FFA-A1A0-2C6C01F69878}" presName="sibTrans" presStyleCnt="0"/>
      <dgm:spPr/>
    </dgm:pt>
    <dgm:pt modelId="{2820AB19-F8BE-44A9-9053-78DBEF90F0C0}" type="pres">
      <dgm:prSet presAssocID="{5D8DEE54-FAC2-4FFA-A1A0-2C6C01F69878}" presName="space" presStyleCnt="0"/>
      <dgm:spPr/>
    </dgm:pt>
    <dgm:pt modelId="{FF1E1A1D-6240-45F8-8704-1210750CE5D0}" type="pres">
      <dgm:prSet presAssocID="{AE9ECE4B-FD9F-4989-AB32-16408D8ACA98}" presName="composite" presStyleCnt="0"/>
      <dgm:spPr/>
    </dgm:pt>
    <dgm:pt modelId="{01260B3B-CB2C-4518-9C75-08061ED0604E}" type="pres">
      <dgm:prSet presAssocID="{AE9ECE4B-FD9F-4989-AB32-16408D8ACA98}" presName="LShape" presStyleLbl="alignNode1" presStyleIdx="2" presStyleCnt="9"/>
      <dgm:spPr>
        <a:solidFill>
          <a:schemeClr val="accent6">
            <a:lumMod val="60000"/>
            <a:lumOff val="40000"/>
          </a:schemeClr>
        </a:solidFill>
        <a:ln>
          <a:solidFill>
            <a:srgbClr val="FF0000"/>
          </a:solidFill>
        </a:ln>
      </dgm:spPr>
    </dgm:pt>
    <dgm:pt modelId="{C765FB51-982F-4A22-8645-F4747E718D81}" type="pres">
      <dgm:prSet presAssocID="{AE9ECE4B-FD9F-4989-AB32-16408D8ACA98}" presName="ParentText" presStyleLbl="revTx" presStyleIdx="1" presStyleCnt="5">
        <dgm:presLayoutVars>
          <dgm:chMax val="0"/>
          <dgm:chPref val="0"/>
          <dgm:bulletEnabled val="1"/>
        </dgm:presLayoutVars>
      </dgm:prSet>
      <dgm:spPr/>
      <dgm:t>
        <a:bodyPr/>
        <a:lstStyle/>
        <a:p>
          <a:endParaRPr lang="sv-SE"/>
        </a:p>
      </dgm:t>
    </dgm:pt>
    <dgm:pt modelId="{A43AE081-37D0-4F40-A070-373E6D592EF6}" type="pres">
      <dgm:prSet presAssocID="{AE9ECE4B-FD9F-4989-AB32-16408D8ACA98}" presName="Triangle" presStyleLbl="alignNode1" presStyleIdx="3" presStyleCnt="9"/>
      <dgm:spPr/>
    </dgm:pt>
    <dgm:pt modelId="{DB7EEAEF-0201-43E1-BFFB-803E92D2E36E}" type="pres">
      <dgm:prSet presAssocID="{1B8BEFF5-52CE-4932-9FDF-ECF60A423E17}" presName="sibTrans" presStyleCnt="0"/>
      <dgm:spPr/>
    </dgm:pt>
    <dgm:pt modelId="{4B63FBDD-559A-4021-A4C8-28EAE9426B03}" type="pres">
      <dgm:prSet presAssocID="{1B8BEFF5-52CE-4932-9FDF-ECF60A423E17}" presName="space" presStyleCnt="0"/>
      <dgm:spPr/>
    </dgm:pt>
    <dgm:pt modelId="{5328E7D8-7E68-43C6-ACFF-8EEDE56D9284}" type="pres">
      <dgm:prSet presAssocID="{660C8885-49B4-4E66-940E-2D25AC8EC534}" presName="composite" presStyleCnt="0"/>
      <dgm:spPr/>
    </dgm:pt>
    <dgm:pt modelId="{C861C383-1289-440D-A3BA-CA80B5BBB5B2}" type="pres">
      <dgm:prSet presAssocID="{660C8885-49B4-4E66-940E-2D25AC8EC534}" presName="LShape" presStyleLbl="alignNode1" presStyleIdx="4" presStyleCnt="9"/>
      <dgm:spPr>
        <a:solidFill>
          <a:srgbClr val="FB8C11"/>
        </a:solidFill>
        <a:ln>
          <a:solidFill>
            <a:srgbClr val="FFC000"/>
          </a:solidFill>
        </a:ln>
      </dgm:spPr>
    </dgm:pt>
    <dgm:pt modelId="{9E24C00C-5C6D-4AB3-8F97-FC91DAAC32C6}" type="pres">
      <dgm:prSet presAssocID="{660C8885-49B4-4E66-940E-2D25AC8EC534}" presName="ParentText" presStyleLbl="revTx" presStyleIdx="2" presStyleCnt="5">
        <dgm:presLayoutVars>
          <dgm:chMax val="0"/>
          <dgm:chPref val="0"/>
          <dgm:bulletEnabled val="1"/>
        </dgm:presLayoutVars>
      </dgm:prSet>
      <dgm:spPr/>
      <dgm:t>
        <a:bodyPr/>
        <a:lstStyle/>
        <a:p>
          <a:endParaRPr lang="sv-SE"/>
        </a:p>
      </dgm:t>
    </dgm:pt>
    <dgm:pt modelId="{F3C9A2B2-BBA8-4727-91FE-9B7812560E81}" type="pres">
      <dgm:prSet presAssocID="{660C8885-49B4-4E66-940E-2D25AC8EC534}" presName="Triangle" presStyleLbl="alignNode1" presStyleIdx="5" presStyleCnt="9"/>
      <dgm:spPr/>
    </dgm:pt>
    <dgm:pt modelId="{1AE7B821-90D7-4CB2-8DEA-386025F383D6}" type="pres">
      <dgm:prSet presAssocID="{12250F6D-5D96-45C7-B8F6-50CD5C3B054E}" presName="sibTrans" presStyleCnt="0"/>
      <dgm:spPr/>
    </dgm:pt>
    <dgm:pt modelId="{BB8FB208-2086-4826-A3F4-382BC48CE786}" type="pres">
      <dgm:prSet presAssocID="{12250F6D-5D96-45C7-B8F6-50CD5C3B054E}" presName="space" presStyleCnt="0"/>
      <dgm:spPr/>
    </dgm:pt>
    <dgm:pt modelId="{82FC3E7D-5AF5-4039-B9F0-E5FC94E39042}" type="pres">
      <dgm:prSet presAssocID="{85C0171A-136E-4BED-B78B-9BDDAC0D0614}" presName="composite" presStyleCnt="0"/>
      <dgm:spPr/>
    </dgm:pt>
    <dgm:pt modelId="{446DD329-D9E8-4B10-AF98-554CC21533D0}" type="pres">
      <dgm:prSet presAssocID="{85C0171A-136E-4BED-B78B-9BDDAC0D0614}" presName="LShape" presStyleLbl="alignNode1" presStyleIdx="6" presStyleCnt="9"/>
      <dgm:spPr>
        <a:solidFill>
          <a:schemeClr val="accent3">
            <a:lumMod val="20000"/>
            <a:lumOff val="80000"/>
          </a:schemeClr>
        </a:solidFill>
        <a:ln>
          <a:solidFill>
            <a:schemeClr val="accent3">
              <a:lumMod val="60000"/>
              <a:lumOff val="40000"/>
            </a:schemeClr>
          </a:solidFill>
        </a:ln>
      </dgm:spPr>
    </dgm:pt>
    <dgm:pt modelId="{6ED94660-F882-4D64-8DCC-00A51C60C844}" type="pres">
      <dgm:prSet presAssocID="{85C0171A-136E-4BED-B78B-9BDDAC0D0614}" presName="ParentText" presStyleLbl="revTx" presStyleIdx="3" presStyleCnt="5">
        <dgm:presLayoutVars>
          <dgm:chMax val="0"/>
          <dgm:chPref val="0"/>
          <dgm:bulletEnabled val="1"/>
        </dgm:presLayoutVars>
      </dgm:prSet>
      <dgm:spPr/>
      <dgm:t>
        <a:bodyPr/>
        <a:lstStyle/>
        <a:p>
          <a:endParaRPr lang="sv-SE"/>
        </a:p>
      </dgm:t>
    </dgm:pt>
    <dgm:pt modelId="{28CB2865-CBBC-49BB-8323-F5D19205ABD8}" type="pres">
      <dgm:prSet presAssocID="{85C0171A-136E-4BED-B78B-9BDDAC0D0614}" presName="Triangle" presStyleLbl="alignNode1" presStyleIdx="7" presStyleCnt="9"/>
      <dgm:spPr/>
    </dgm:pt>
    <dgm:pt modelId="{E2AA812C-CF2D-4B9A-BFCA-94737EDD8BCB}" type="pres">
      <dgm:prSet presAssocID="{1E0EBD4F-92F2-4D50-8FA5-22BCC41FFB53}" presName="sibTrans" presStyleCnt="0"/>
      <dgm:spPr/>
    </dgm:pt>
    <dgm:pt modelId="{91B33FC7-3EFA-414A-BE79-171E673A4FC0}" type="pres">
      <dgm:prSet presAssocID="{1E0EBD4F-92F2-4D50-8FA5-22BCC41FFB53}" presName="space" presStyleCnt="0"/>
      <dgm:spPr/>
    </dgm:pt>
    <dgm:pt modelId="{4D7E5F55-881C-42CB-9AB1-E1331AB85EB7}" type="pres">
      <dgm:prSet presAssocID="{9805727F-159E-4F96-805A-86D65CDB7957}" presName="composite" presStyleCnt="0"/>
      <dgm:spPr/>
    </dgm:pt>
    <dgm:pt modelId="{C3DC18D1-1B98-4416-9A1D-7DA079430E58}" type="pres">
      <dgm:prSet presAssocID="{9805727F-159E-4F96-805A-86D65CDB7957}" presName="LShape" presStyleLbl="alignNode1" presStyleIdx="8" presStyleCnt="9"/>
      <dgm:spPr>
        <a:solidFill>
          <a:schemeClr val="accent3">
            <a:lumMod val="60000"/>
            <a:lumOff val="40000"/>
          </a:schemeClr>
        </a:solidFill>
        <a:ln>
          <a:solidFill>
            <a:schemeClr val="accent3">
              <a:lumMod val="50000"/>
            </a:schemeClr>
          </a:solidFill>
        </a:ln>
      </dgm:spPr>
    </dgm:pt>
    <dgm:pt modelId="{6055A4AA-F1EA-46D6-8C88-640ADF013DB2}" type="pres">
      <dgm:prSet presAssocID="{9805727F-159E-4F96-805A-86D65CDB7957}" presName="ParentText" presStyleLbl="revTx" presStyleIdx="4" presStyleCnt="5">
        <dgm:presLayoutVars>
          <dgm:chMax val="0"/>
          <dgm:chPref val="0"/>
          <dgm:bulletEnabled val="1"/>
        </dgm:presLayoutVars>
      </dgm:prSet>
      <dgm:spPr/>
      <dgm:t>
        <a:bodyPr/>
        <a:lstStyle/>
        <a:p>
          <a:endParaRPr lang="sv-SE"/>
        </a:p>
      </dgm:t>
    </dgm:pt>
  </dgm:ptLst>
  <dgm:cxnLst>
    <dgm:cxn modelId="{A0D80885-53AC-4E04-B59C-9491D243E67D}" srcId="{542D28BE-DF38-4C26-83CD-E0B6EFB21C6B}" destId="{85C0171A-136E-4BED-B78B-9BDDAC0D0614}" srcOrd="3" destOrd="0" parTransId="{5F91CD5C-E2FD-4FF1-B696-42F2C9CB1D94}" sibTransId="{1E0EBD4F-92F2-4D50-8FA5-22BCC41FFB53}"/>
    <dgm:cxn modelId="{B7D500BB-0E2D-443F-ABE2-10CFCD73BC78}" type="presOf" srcId="{542D28BE-DF38-4C26-83CD-E0B6EFB21C6B}" destId="{E5891F02-CF7F-495A-BD09-514C3F568CD9}" srcOrd="0" destOrd="0" presId="urn:microsoft.com/office/officeart/2009/3/layout/StepUpProcess"/>
    <dgm:cxn modelId="{AC030735-4FD4-41F3-98D2-EF39F50A33E3}" srcId="{542D28BE-DF38-4C26-83CD-E0B6EFB21C6B}" destId="{9805727F-159E-4F96-805A-86D65CDB7957}" srcOrd="4" destOrd="0" parTransId="{F3CBB390-640A-47A3-903A-26023148DD9C}" sibTransId="{9B364F55-5120-4E74-B0FD-329E109678F2}"/>
    <dgm:cxn modelId="{786BBA61-7F08-4636-9F94-F664A7AC7F54}" type="presOf" srcId="{85C0171A-136E-4BED-B78B-9BDDAC0D0614}" destId="{6ED94660-F882-4D64-8DCC-00A51C60C844}" srcOrd="0" destOrd="0" presId="urn:microsoft.com/office/officeart/2009/3/layout/StepUpProcess"/>
    <dgm:cxn modelId="{E7CC8212-A20C-4BC9-99D8-98D787191C40}" type="presOf" srcId="{4366885B-CEA1-45F2-887F-6C525BD48B72}" destId="{12D43D41-5A61-47DC-A653-3B380067805A}" srcOrd="0" destOrd="0" presId="urn:microsoft.com/office/officeart/2009/3/layout/StepUpProcess"/>
    <dgm:cxn modelId="{EA5C8B34-51EF-4475-84DB-759A07DAED60}" type="presOf" srcId="{AE9ECE4B-FD9F-4989-AB32-16408D8ACA98}" destId="{C765FB51-982F-4A22-8645-F4747E718D81}" srcOrd="0" destOrd="0" presId="urn:microsoft.com/office/officeart/2009/3/layout/StepUpProcess"/>
    <dgm:cxn modelId="{52D32A11-460B-4D67-9EF9-44580FFF5BAE}" srcId="{542D28BE-DF38-4C26-83CD-E0B6EFB21C6B}" destId="{660C8885-49B4-4E66-940E-2D25AC8EC534}" srcOrd="2" destOrd="0" parTransId="{C3EE3268-DF53-45EC-A81C-FE24F0517E61}" sibTransId="{12250F6D-5D96-45C7-B8F6-50CD5C3B054E}"/>
    <dgm:cxn modelId="{616ED671-897C-4FE0-AAE1-05980AAB8BA0}" type="presOf" srcId="{660C8885-49B4-4E66-940E-2D25AC8EC534}" destId="{9E24C00C-5C6D-4AB3-8F97-FC91DAAC32C6}" srcOrd="0" destOrd="0" presId="urn:microsoft.com/office/officeart/2009/3/layout/StepUpProcess"/>
    <dgm:cxn modelId="{CB696E01-B286-4C5C-9736-443A0289A7F9}" srcId="{542D28BE-DF38-4C26-83CD-E0B6EFB21C6B}" destId="{AE9ECE4B-FD9F-4989-AB32-16408D8ACA98}" srcOrd="1" destOrd="0" parTransId="{DE26838C-9402-4965-A61E-9DB090532BED}" sibTransId="{1B8BEFF5-52CE-4932-9FDF-ECF60A423E17}"/>
    <dgm:cxn modelId="{B8486838-BFE6-4930-977F-3BDB3992944F}" type="presOf" srcId="{9805727F-159E-4F96-805A-86D65CDB7957}" destId="{6055A4AA-F1EA-46D6-8C88-640ADF013DB2}" srcOrd="0" destOrd="0" presId="urn:microsoft.com/office/officeart/2009/3/layout/StepUpProcess"/>
    <dgm:cxn modelId="{AEA68482-2806-4AAF-A5CC-2ECEED15253C}" srcId="{542D28BE-DF38-4C26-83CD-E0B6EFB21C6B}" destId="{4366885B-CEA1-45F2-887F-6C525BD48B72}" srcOrd="0" destOrd="0" parTransId="{69B6E20B-68C1-408C-8F43-1178473BB2B0}" sibTransId="{5D8DEE54-FAC2-4FFA-A1A0-2C6C01F69878}"/>
    <dgm:cxn modelId="{CA170FCF-E1EA-4FDE-96F6-DD8EB4794600}" type="presParOf" srcId="{E5891F02-CF7F-495A-BD09-514C3F568CD9}" destId="{B27E3448-C6BA-4C11-8AE6-AF03C8BF0FB0}" srcOrd="0" destOrd="0" presId="urn:microsoft.com/office/officeart/2009/3/layout/StepUpProcess"/>
    <dgm:cxn modelId="{26A665F1-95E6-4B44-8004-8F6AA27D6043}" type="presParOf" srcId="{B27E3448-C6BA-4C11-8AE6-AF03C8BF0FB0}" destId="{AF1BFEAA-7A8C-4095-B22A-E4226F16301C}" srcOrd="0" destOrd="0" presId="urn:microsoft.com/office/officeart/2009/3/layout/StepUpProcess"/>
    <dgm:cxn modelId="{AC2C34B1-BC8F-4FFB-952E-F009DF014F61}" type="presParOf" srcId="{B27E3448-C6BA-4C11-8AE6-AF03C8BF0FB0}" destId="{12D43D41-5A61-47DC-A653-3B380067805A}" srcOrd="1" destOrd="0" presId="urn:microsoft.com/office/officeart/2009/3/layout/StepUpProcess"/>
    <dgm:cxn modelId="{0A2E0304-A5F9-4DB1-90D3-7D9606A75202}" type="presParOf" srcId="{B27E3448-C6BA-4C11-8AE6-AF03C8BF0FB0}" destId="{D9D63FFE-5EB8-4879-BDF0-8BE82570016A}" srcOrd="2" destOrd="0" presId="urn:microsoft.com/office/officeart/2009/3/layout/StepUpProcess"/>
    <dgm:cxn modelId="{5CD2B1BD-0FC2-4D3C-9BD0-79C39F1468C6}" type="presParOf" srcId="{E5891F02-CF7F-495A-BD09-514C3F568CD9}" destId="{626DEF9B-446D-44A4-B689-64DEF91C62D3}" srcOrd="1" destOrd="0" presId="urn:microsoft.com/office/officeart/2009/3/layout/StepUpProcess"/>
    <dgm:cxn modelId="{F034DCE2-957A-4FBA-BC1A-DA5F55D339E8}" type="presParOf" srcId="{626DEF9B-446D-44A4-B689-64DEF91C62D3}" destId="{2820AB19-F8BE-44A9-9053-78DBEF90F0C0}" srcOrd="0" destOrd="0" presId="urn:microsoft.com/office/officeart/2009/3/layout/StepUpProcess"/>
    <dgm:cxn modelId="{25A18E5E-7F12-4E01-9684-314DE327E171}" type="presParOf" srcId="{E5891F02-CF7F-495A-BD09-514C3F568CD9}" destId="{FF1E1A1D-6240-45F8-8704-1210750CE5D0}" srcOrd="2" destOrd="0" presId="urn:microsoft.com/office/officeart/2009/3/layout/StepUpProcess"/>
    <dgm:cxn modelId="{56D54A45-7A87-47FC-B2D7-017B412EC895}" type="presParOf" srcId="{FF1E1A1D-6240-45F8-8704-1210750CE5D0}" destId="{01260B3B-CB2C-4518-9C75-08061ED0604E}" srcOrd="0" destOrd="0" presId="urn:microsoft.com/office/officeart/2009/3/layout/StepUpProcess"/>
    <dgm:cxn modelId="{0ED8FBF6-8AC7-490C-84BE-AAB2BE132F13}" type="presParOf" srcId="{FF1E1A1D-6240-45F8-8704-1210750CE5D0}" destId="{C765FB51-982F-4A22-8645-F4747E718D81}" srcOrd="1" destOrd="0" presId="urn:microsoft.com/office/officeart/2009/3/layout/StepUpProcess"/>
    <dgm:cxn modelId="{7F6B0C7D-EAC9-4219-BCF2-471064965414}" type="presParOf" srcId="{FF1E1A1D-6240-45F8-8704-1210750CE5D0}" destId="{A43AE081-37D0-4F40-A070-373E6D592EF6}" srcOrd="2" destOrd="0" presId="urn:microsoft.com/office/officeart/2009/3/layout/StepUpProcess"/>
    <dgm:cxn modelId="{164A231B-E824-475D-BE0D-0C21ACFBCEE5}" type="presParOf" srcId="{E5891F02-CF7F-495A-BD09-514C3F568CD9}" destId="{DB7EEAEF-0201-43E1-BFFB-803E92D2E36E}" srcOrd="3" destOrd="0" presId="urn:microsoft.com/office/officeart/2009/3/layout/StepUpProcess"/>
    <dgm:cxn modelId="{EAF64CD5-414D-40E2-907D-4B336E520DCF}" type="presParOf" srcId="{DB7EEAEF-0201-43E1-BFFB-803E92D2E36E}" destId="{4B63FBDD-559A-4021-A4C8-28EAE9426B03}" srcOrd="0" destOrd="0" presId="urn:microsoft.com/office/officeart/2009/3/layout/StepUpProcess"/>
    <dgm:cxn modelId="{9445C59B-52AF-4590-814E-0B0DD6315F3A}" type="presParOf" srcId="{E5891F02-CF7F-495A-BD09-514C3F568CD9}" destId="{5328E7D8-7E68-43C6-ACFF-8EEDE56D9284}" srcOrd="4" destOrd="0" presId="urn:microsoft.com/office/officeart/2009/3/layout/StepUpProcess"/>
    <dgm:cxn modelId="{00C0837C-241D-43E9-BDE3-30DEDBF1C38F}" type="presParOf" srcId="{5328E7D8-7E68-43C6-ACFF-8EEDE56D9284}" destId="{C861C383-1289-440D-A3BA-CA80B5BBB5B2}" srcOrd="0" destOrd="0" presId="urn:microsoft.com/office/officeart/2009/3/layout/StepUpProcess"/>
    <dgm:cxn modelId="{05C10027-C82A-4CE5-8F6D-A10BB5170994}" type="presParOf" srcId="{5328E7D8-7E68-43C6-ACFF-8EEDE56D9284}" destId="{9E24C00C-5C6D-4AB3-8F97-FC91DAAC32C6}" srcOrd="1" destOrd="0" presId="urn:microsoft.com/office/officeart/2009/3/layout/StepUpProcess"/>
    <dgm:cxn modelId="{8F437990-37D5-47E1-A7EB-6037FD786D93}" type="presParOf" srcId="{5328E7D8-7E68-43C6-ACFF-8EEDE56D9284}" destId="{F3C9A2B2-BBA8-4727-91FE-9B7812560E81}" srcOrd="2" destOrd="0" presId="urn:microsoft.com/office/officeart/2009/3/layout/StepUpProcess"/>
    <dgm:cxn modelId="{0540363C-650E-4191-8DD1-16EE9B833FBB}" type="presParOf" srcId="{E5891F02-CF7F-495A-BD09-514C3F568CD9}" destId="{1AE7B821-90D7-4CB2-8DEA-386025F383D6}" srcOrd="5" destOrd="0" presId="urn:microsoft.com/office/officeart/2009/3/layout/StepUpProcess"/>
    <dgm:cxn modelId="{C590DA4C-F831-4229-A0C0-763DFB373A49}" type="presParOf" srcId="{1AE7B821-90D7-4CB2-8DEA-386025F383D6}" destId="{BB8FB208-2086-4826-A3F4-382BC48CE786}" srcOrd="0" destOrd="0" presId="urn:microsoft.com/office/officeart/2009/3/layout/StepUpProcess"/>
    <dgm:cxn modelId="{7472690F-818C-49A1-9F46-91DEB2F29ACC}" type="presParOf" srcId="{E5891F02-CF7F-495A-BD09-514C3F568CD9}" destId="{82FC3E7D-5AF5-4039-B9F0-E5FC94E39042}" srcOrd="6" destOrd="0" presId="urn:microsoft.com/office/officeart/2009/3/layout/StepUpProcess"/>
    <dgm:cxn modelId="{095F8F4F-F0D5-444F-AEE3-AA5E14F22E60}" type="presParOf" srcId="{82FC3E7D-5AF5-4039-B9F0-E5FC94E39042}" destId="{446DD329-D9E8-4B10-AF98-554CC21533D0}" srcOrd="0" destOrd="0" presId="urn:microsoft.com/office/officeart/2009/3/layout/StepUpProcess"/>
    <dgm:cxn modelId="{A808E9B6-563C-4E04-A91D-C59169C7A648}" type="presParOf" srcId="{82FC3E7D-5AF5-4039-B9F0-E5FC94E39042}" destId="{6ED94660-F882-4D64-8DCC-00A51C60C844}" srcOrd="1" destOrd="0" presId="urn:microsoft.com/office/officeart/2009/3/layout/StepUpProcess"/>
    <dgm:cxn modelId="{3A108971-DC01-4508-98B4-71B215C43F09}" type="presParOf" srcId="{82FC3E7D-5AF5-4039-B9F0-E5FC94E39042}" destId="{28CB2865-CBBC-49BB-8323-F5D19205ABD8}" srcOrd="2" destOrd="0" presId="urn:microsoft.com/office/officeart/2009/3/layout/StepUpProcess"/>
    <dgm:cxn modelId="{46912B39-0711-4DAB-A583-969DDDA84AF7}" type="presParOf" srcId="{E5891F02-CF7F-495A-BD09-514C3F568CD9}" destId="{E2AA812C-CF2D-4B9A-BFCA-94737EDD8BCB}" srcOrd="7" destOrd="0" presId="urn:microsoft.com/office/officeart/2009/3/layout/StepUpProcess"/>
    <dgm:cxn modelId="{D4E7CF95-0F68-4DE1-B319-528E9CACEF9C}" type="presParOf" srcId="{E2AA812C-CF2D-4B9A-BFCA-94737EDD8BCB}" destId="{91B33FC7-3EFA-414A-BE79-171E673A4FC0}" srcOrd="0" destOrd="0" presId="urn:microsoft.com/office/officeart/2009/3/layout/StepUpProcess"/>
    <dgm:cxn modelId="{AAC488F5-D8F4-4ABD-9C10-39F22101EC15}" type="presParOf" srcId="{E5891F02-CF7F-495A-BD09-514C3F568CD9}" destId="{4D7E5F55-881C-42CB-9AB1-E1331AB85EB7}" srcOrd="8" destOrd="0" presId="urn:microsoft.com/office/officeart/2009/3/layout/StepUpProcess"/>
    <dgm:cxn modelId="{C28A88EB-E8A5-460F-A87D-FA5669480780}" type="presParOf" srcId="{4D7E5F55-881C-42CB-9AB1-E1331AB85EB7}" destId="{C3DC18D1-1B98-4416-9A1D-7DA079430E58}" srcOrd="0" destOrd="0" presId="urn:microsoft.com/office/officeart/2009/3/layout/StepUpProcess"/>
    <dgm:cxn modelId="{BDF749EE-4963-4B22-A459-B723CFF07F66}" type="presParOf" srcId="{4D7E5F55-881C-42CB-9AB1-E1331AB85EB7}" destId="{6055A4AA-F1EA-46D6-8C88-640ADF013DB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FE5F691-4DA6-4E7E-88E0-0B0E5F6DDD4C}" type="datetimeFigureOut">
              <a:rPr lang="sv-SE" smtClean="0"/>
              <a:t>2021-04-08</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7475" y="763588"/>
            <a:ext cx="6426200" cy="3616325"/>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Tree>
    <p:extLst>
      <p:ext uri="{BB962C8B-B14F-4D97-AF65-F5344CB8AC3E}">
        <p14:creationId xmlns:p14="http://schemas.microsoft.com/office/powerpoint/2010/main" val="306555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Visuell metod för att minimera vårdskador och förbättra patientsäkerhetskulturen</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11</a:t>
            </a:fld>
            <a:endParaRPr lang="sv-SE"/>
          </a:p>
        </p:txBody>
      </p:sp>
    </p:spTree>
    <p:extLst>
      <p:ext uri="{BB962C8B-B14F-4D97-AF65-F5344CB8AC3E}">
        <p14:creationId xmlns:p14="http://schemas.microsoft.com/office/powerpoint/2010/main" val="139097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B0CB7F7-2DE7-442F-B621-87F2D8E04FE8}" type="slidenum">
              <a:rPr lang="sv-SE" smtClean="0"/>
              <a:t>12</a:t>
            </a:fld>
            <a:endParaRPr lang="sv-SE"/>
          </a:p>
        </p:txBody>
      </p:sp>
    </p:spTree>
    <p:extLst>
      <p:ext uri="{BB962C8B-B14F-4D97-AF65-F5344CB8AC3E}">
        <p14:creationId xmlns:p14="http://schemas.microsoft.com/office/powerpoint/2010/main" val="282052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7475" y="763588"/>
            <a:ext cx="6426200" cy="3616325"/>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Tree>
    <p:extLst>
      <p:ext uri="{BB962C8B-B14F-4D97-AF65-F5344CB8AC3E}">
        <p14:creationId xmlns:p14="http://schemas.microsoft.com/office/powerpoint/2010/main" val="375654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xfrm>
            <a:off x="117475" y="763588"/>
            <a:ext cx="6426200" cy="361632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Tree>
    <p:extLst>
      <p:ext uri="{BB962C8B-B14F-4D97-AF65-F5344CB8AC3E}">
        <p14:creationId xmlns:p14="http://schemas.microsoft.com/office/powerpoint/2010/main" val="163561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för mall">
    <p:spTree>
      <p:nvGrpSpPr>
        <p:cNvPr id="1" name=""/>
        <p:cNvGrpSpPr/>
        <p:nvPr/>
      </p:nvGrpSpPr>
      <p:grpSpPr>
        <a:xfrm>
          <a:off x="0" y="0"/>
          <a:ext cx="0" cy="0"/>
          <a:chOff x="0" y="0"/>
          <a:chExt cx="0" cy="0"/>
        </a:xfrm>
      </p:grpSpPr>
      <p:sp>
        <p:nvSpPr>
          <p:cNvPr id="4" name="Platshållare för text 12"/>
          <p:cNvSpPr txBox="1">
            <a:spLocks/>
          </p:cNvSpPr>
          <p:nvPr userDrawn="1"/>
        </p:nvSpPr>
        <p:spPr>
          <a:xfrm>
            <a:off x="1046759" y="1884385"/>
            <a:ext cx="3551646" cy="1027480"/>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None/>
            </a:pPr>
            <a:r>
              <a:rPr lang="sv-SE" sz="1400" b="1" kern="0" dirty="0" smtClean="0">
                <a:solidFill>
                  <a:srgbClr val="155697"/>
                </a:solidFill>
              </a:rPr>
              <a:t>Skapa ny sida</a:t>
            </a:r>
          </a:p>
          <a:p>
            <a:pPr marL="285750" indent="-285750">
              <a:spcBef>
                <a:spcPts val="160"/>
              </a:spcBef>
            </a:pPr>
            <a:r>
              <a:rPr lang="sv-SE" sz="1200" b="0" u="none" kern="0" dirty="0" smtClean="0"/>
              <a:t>I menyn </a:t>
            </a:r>
            <a:r>
              <a:rPr lang="sv-SE" sz="1200" b="1" u="none" kern="0" dirty="0" smtClean="0"/>
              <a:t>Start</a:t>
            </a:r>
            <a:r>
              <a:rPr lang="sv-SE" sz="1200" b="1" u="none" kern="0" baseline="0" dirty="0" smtClean="0"/>
              <a:t> </a:t>
            </a:r>
            <a:r>
              <a:rPr lang="sv-SE" sz="1200" b="0" u="none" kern="0" baseline="0" dirty="0" smtClean="0"/>
              <a:t>hittar du</a:t>
            </a:r>
            <a:r>
              <a:rPr lang="sv-SE" sz="1200" b="1" u="none" kern="0" baseline="0" dirty="0" smtClean="0"/>
              <a:t> </a:t>
            </a:r>
            <a:r>
              <a:rPr lang="sv-SE" sz="1200" b="0" i="1" u="none" kern="0" baseline="0" dirty="0" smtClean="0"/>
              <a:t>Ny bild</a:t>
            </a:r>
            <a:r>
              <a:rPr lang="sv-SE" sz="1200" b="0" u="none" kern="0" baseline="0" dirty="0" smtClean="0"/>
              <a:t>.</a:t>
            </a:r>
            <a:r>
              <a:rPr lang="sv-SE" sz="1200" b="0" u="none" kern="0" dirty="0" smtClean="0"/>
              <a:t> </a:t>
            </a:r>
          </a:p>
          <a:p>
            <a:pPr marL="285750" indent="-285750">
              <a:spcBef>
                <a:spcPts val="160"/>
              </a:spcBef>
            </a:pPr>
            <a:r>
              <a:rPr lang="sv-SE" sz="1200" i="0" u="none" kern="0" dirty="0" smtClean="0"/>
              <a:t>Klicka på pilen</a:t>
            </a:r>
            <a:r>
              <a:rPr lang="sv-SE" sz="1200" i="0" u="none" kern="0" baseline="0" dirty="0" smtClean="0"/>
              <a:t> och välj den </a:t>
            </a:r>
            <a:r>
              <a:rPr lang="sv-SE" sz="1200" i="0" u="none" kern="0" baseline="0" dirty="0" err="1" smtClean="0"/>
              <a:t>sidmall</a:t>
            </a:r>
            <a:r>
              <a:rPr lang="sv-SE" sz="1200" i="0" u="none" kern="0" baseline="0" dirty="0" smtClean="0"/>
              <a:t> du behöver.</a:t>
            </a:r>
            <a:endParaRPr lang="sv-SE" sz="1400" i="0" u="none" kern="0" baseline="0" dirty="0" smtClean="0"/>
          </a:p>
          <a:p>
            <a:endParaRPr lang="sv-SE" sz="1400" i="0" u="none" kern="0" baseline="0" dirty="0" smtClean="0"/>
          </a:p>
          <a:p>
            <a:endParaRPr lang="sv-SE" sz="1400" i="0" u="none" kern="0" baseline="0" dirty="0" smtClean="0"/>
          </a:p>
          <a:p>
            <a:endParaRPr lang="sv-SE" sz="1400" i="0" u="none" kern="0" baseline="0" dirty="0" smtClean="0"/>
          </a:p>
          <a:p>
            <a:pPr marL="228600" marR="0" indent="-228600" algn="l" defTabSz="762000" rtl="0" eaLnBrk="1" fontAlgn="base" latinLnBrk="0" hangingPunct="1">
              <a:lnSpc>
                <a:spcPct val="100000"/>
              </a:lnSpc>
              <a:spcBef>
                <a:spcPts val="160"/>
              </a:spcBef>
              <a:spcAft>
                <a:spcPct val="0"/>
              </a:spcAft>
              <a:buClr>
                <a:schemeClr val="tx2"/>
              </a:buClr>
              <a:buSzTx/>
              <a:buFont typeface="+mj-lt"/>
              <a:buAutoNum type="arabicPeriod"/>
              <a:tabLst/>
              <a:defRPr/>
            </a:pPr>
            <a:endParaRPr lang="sv-SE" sz="1200" kern="0" dirty="0" smtClean="0"/>
          </a:p>
          <a:p>
            <a:pPr marL="0" indent="0">
              <a:buNone/>
            </a:pPr>
            <a:endParaRPr lang="sv-SE" sz="1200" kern="0" dirty="0" smtClean="0"/>
          </a:p>
          <a:p>
            <a:pPr marL="0" indent="0">
              <a:buNone/>
            </a:pPr>
            <a:endParaRPr lang="sv-SE" sz="1200" kern="0" dirty="0" smtClean="0"/>
          </a:p>
          <a:p>
            <a:pPr marL="0" indent="0">
              <a:buNone/>
            </a:pPr>
            <a:endParaRPr lang="sv-SE" sz="1200" kern="0" dirty="0" smtClean="0"/>
          </a:p>
          <a:p>
            <a:pPr marL="0" indent="0">
              <a:buNone/>
            </a:pPr>
            <a:endParaRPr lang="sv-SE" sz="1200" kern="0" dirty="0"/>
          </a:p>
          <a:p>
            <a:endParaRPr lang="sv-SE" sz="1400" kern="0" dirty="0" smtClean="0"/>
          </a:p>
        </p:txBody>
      </p:sp>
      <p:sp>
        <p:nvSpPr>
          <p:cNvPr id="5" name="Rubrik 8"/>
          <p:cNvSpPr txBox="1">
            <a:spLocks/>
          </p:cNvSpPr>
          <p:nvPr userDrawn="1"/>
        </p:nvSpPr>
        <p:spPr>
          <a:xfrm>
            <a:off x="1034250" y="581288"/>
            <a:ext cx="5619750" cy="465534"/>
          </a:xfrm>
          <a:prstGeom prst="rect">
            <a:avLst/>
          </a:prstGeom>
        </p:spPr>
        <p:txBody>
          <a:bodyPr/>
          <a:lstStyle>
            <a:lvl1pPr algn="l" defTabSz="762000" rtl="0" eaLnBrk="1" fontAlgn="base" hangingPunct="1">
              <a:spcBef>
                <a:spcPct val="0"/>
              </a:spcBef>
              <a:spcAft>
                <a:spcPct val="0"/>
              </a:spcAft>
              <a:defRPr sz="2800" b="1">
                <a:solidFill>
                  <a:srgbClr val="0070C0"/>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smtClean="0"/>
              <a:t>Våra nya mallar</a:t>
            </a:r>
            <a:endParaRPr lang="sv-SE" kern="0" dirty="0"/>
          </a:p>
        </p:txBody>
      </p:sp>
      <p:grpSp>
        <p:nvGrpSpPr>
          <p:cNvPr id="17" name="Grupp 16"/>
          <p:cNvGrpSpPr/>
          <p:nvPr userDrawn="1"/>
        </p:nvGrpSpPr>
        <p:grpSpPr>
          <a:xfrm>
            <a:off x="1153326" y="2947015"/>
            <a:ext cx="1761936" cy="992330"/>
            <a:chOff x="1545535" y="1656085"/>
            <a:chExt cx="1990725" cy="108585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535" y="1656085"/>
              <a:ext cx="1990725" cy="1085850"/>
            </a:xfrm>
            <a:prstGeom prst="rect">
              <a:avLst/>
            </a:prstGeom>
            <a:ln>
              <a:solidFill>
                <a:schemeClr val="tx1"/>
              </a:solidFill>
            </a:ln>
          </p:spPr>
        </p:pic>
        <p:sp>
          <p:nvSpPr>
            <p:cNvPr id="2" name="Ellips 1"/>
            <p:cNvSpPr/>
            <p:nvPr userDrawn="1"/>
          </p:nvSpPr>
          <p:spPr bwMode="auto">
            <a:xfrm>
              <a:off x="2647464" y="2404704"/>
              <a:ext cx="152380" cy="152380"/>
            </a:xfrm>
            <a:prstGeom prst="ellipse">
              <a:avLst/>
            </a:prstGeom>
            <a:no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solidFill>
                  <a:schemeClr val="tx1"/>
                </a:solidFill>
                <a:effectLst/>
                <a:latin typeface="Arial" charset="0"/>
              </a:endParaRPr>
            </a:p>
          </p:txBody>
        </p:sp>
      </p:grpSp>
      <p:grpSp>
        <p:nvGrpSpPr>
          <p:cNvPr id="49" name="Grupp 48"/>
          <p:cNvGrpSpPr/>
          <p:nvPr userDrawn="1"/>
        </p:nvGrpSpPr>
        <p:grpSpPr>
          <a:xfrm>
            <a:off x="4584348" y="2911864"/>
            <a:ext cx="1761936" cy="999291"/>
            <a:chOff x="1563890" y="3912629"/>
            <a:chExt cx="1990725" cy="1085850"/>
          </a:xfrm>
        </p:grpSpPr>
        <p:pic>
          <p:nvPicPr>
            <p:cNvPr id="30" name="Bildobjekt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3890" y="3912629"/>
              <a:ext cx="1990725" cy="1085850"/>
            </a:xfrm>
            <a:prstGeom prst="rect">
              <a:avLst/>
            </a:prstGeom>
            <a:ln>
              <a:solidFill>
                <a:schemeClr val="tx1"/>
              </a:solidFill>
            </a:ln>
          </p:spPr>
        </p:pic>
        <p:sp>
          <p:nvSpPr>
            <p:cNvPr id="44" name="Rektangel 43"/>
            <p:cNvSpPr/>
            <p:nvPr userDrawn="1"/>
          </p:nvSpPr>
          <p:spPr bwMode="auto">
            <a:xfrm>
              <a:off x="2802016" y="4183582"/>
              <a:ext cx="736413" cy="215328"/>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noFill/>
                <a:effectLst/>
                <a:latin typeface="Arial" charset="0"/>
              </a:endParaRPr>
            </a:p>
          </p:txBody>
        </p:sp>
      </p:grpSp>
      <p:sp>
        <p:nvSpPr>
          <p:cNvPr id="15" name="Rektangel 14"/>
          <p:cNvSpPr/>
          <p:nvPr userDrawn="1"/>
        </p:nvSpPr>
        <p:spPr>
          <a:xfrm>
            <a:off x="4501299" y="1884384"/>
            <a:ext cx="4572000" cy="913070"/>
          </a:xfrm>
          <a:prstGeom prst="rect">
            <a:avLst/>
          </a:prstGeom>
        </p:spPr>
        <p:txBody>
          <a:bodyPr>
            <a:spAutoFit/>
          </a:bodyPr>
          <a:lstStyle/>
          <a:p>
            <a:pPr marL="0" indent="0">
              <a:buNone/>
            </a:pPr>
            <a:r>
              <a:rPr lang="sv-SE" sz="1400" b="1" kern="0" dirty="0" smtClean="0">
                <a:solidFill>
                  <a:srgbClr val="155697"/>
                </a:solidFill>
              </a:rPr>
              <a:t>Ändra mall på en befintlig sida</a:t>
            </a:r>
          </a:p>
          <a:p>
            <a:pPr marL="171450" indent="-171450">
              <a:spcBef>
                <a:spcPts val="160"/>
              </a:spcBef>
              <a:buFont typeface="Arial" panose="020B0604020202020204" pitchFamily="34" charset="0"/>
              <a:buChar char="•"/>
            </a:pPr>
            <a:r>
              <a:rPr lang="sv-SE" sz="1200" b="0" u="none" kern="0" dirty="0" smtClean="0"/>
              <a:t>Markera den sida i presentationen som du </a:t>
            </a:r>
            <a:br>
              <a:rPr lang="sv-SE" sz="1200" b="0" u="none" kern="0" dirty="0" smtClean="0"/>
            </a:br>
            <a:r>
              <a:rPr lang="sv-SE" sz="1200" b="0" u="none" kern="0" dirty="0" smtClean="0"/>
              <a:t>vill byta </a:t>
            </a:r>
            <a:r>
              <a:rPr lang="sv-SE" sz="1200" b="0" u="none" kern="0" dirty="0" err="1" smtClean="0"/>
              <a:t>sidmall</a:t>
            </a:r>
            <a:r>
              <a:rPr lang="sv-SE" sz="1200" b="0" u="none" kern="0" dirty="0" smtClean="0"/>
              <a:t> på. </a:t>
            </a:r>
          </a:p>
          <a:p>
            <a:pPr marL="171450" marR="0" indent="-171450" algn="l" defTabSz="762000" rtl="0" eaLnBrk="1" fontAlgn="base" latinLnBrk="0" hangingPunct="1">
              <a:lnSpc>
                <a:spcPct val="100000"/>
              </a:lnSpc>
              <a:spcBef>
                <a:spcPts val="160"/>
              </a:spcBef>
              <a:spcAft>
                <a:spcPct val="0"/>
              </a:spcAft>
              <a:buClr>
                <a:schemeClr val="tx2"/>
              </a:buClr>
              <a:buSzTx/>
              <a:buFont typeface="Arial" panose="020B0604020202020204" pitchFamily="34" charset="0"/>
              <a:buChar char="•"/>
              <a:tabLst/>
              <a:defRPr/>
            </a:pPr>
            <a:r>
              <a:rPr lang="sv-SE" sz="1200" b="0" u="none" kern="0" dirty="0" smtClean="0"/>
              <a:t>Gå</a:t>
            </a:r>
            <a:r>
              <a:rPr lang="sv-SE" sz="1200" b="0" u="none" kern="0" baseline="0" dirty="0" smtClean="0"/>
              <a:t> upp till menyn </a:t>
            </a:r>
            <a:r>
              <a:rPr lang="sv-SE" sz="1200" b="1" u="none" kern="0" dirty="0" smtClean="0"/>
              <a:t>Start</a:t>
            </a:r>
            <a:r>
              <a:rPr lang="sv-SE" sz="1200" b="1" u="none" kern="0" baseline="0" dirty="0" smtClean="0"/>
              <a:t> </a:t>
            </a:r>
            <a:r>
              <a:rPr lang="sv-SE" sz="1200" b="0" u="none" kern="0" baseline="0" dirty="0" smtClean="0"/>
              <a:t>och välj</a:t>
            </a:r>
            <a:r>
              <a:rPr lang="sv-SE" sz="1200" b="1" u="none" kern="0" baseline="0" dirty="0" smtClean="0"/>
              <a:t> </a:t>
            </a:r>
            <a:r>
              <a:rPr lang="sv-SE" sz="1200" b="0" i="1" u="none" kern="0" baseline="0" dirty="0" smtClean="0"/>
              <a:t>Layout</a:t>
            </a:r>
            <a:r>
              <a:rPr lang="sv-SE" sz="1200" b="0" u="none" kern="0" baseline="0" dirty="0" smtClean="0"/>
              <a:t>.</a:t>
            </a:r>
            <a:r>
              <a:rPr lang="sv-SE" sz="1200" b="0" u="none" kern="0" dirty="0" smtClean="0"/>
              <a:t> </a:t>
            </a:r>
          </a:p>
        </p:txBody>
      </p:sp>
      <p:sp>
        <p:nvSpPr>
          <p:cNvPr id="11" name="Platshållare för text 12"/>
          <p:cNvSpPr txBox="1">
            <a:spLocks/>
          </p:cNvSpPr>
          <p:nvPr userDrawn="1"/>
        </p:nvSpPr>
        <p:spPr>
          <a:xfrm>
            <a:off x="1051491" y="1139021"/>
            <a:ext cx="6419585" cy="691441"/>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spcBef>
                <a:spcPts val="160"/>
              </a:spcBef>
              <a:buNone/>
            </a:pPr>
            <a:r>
              <a:rPr lang="sv-SE" sz="1200" b="1" i="0" u="none" kern="0" baseline="0" dirty="0" smtClean="0"/>
              <a:t>Det finns två gemensamma powerpointmallar för organisationen, en blå och en vit. Du hittar båda i VIS. Avsändaren är Region Norrbotten, oavsett vilken division vi tillhör. Använd de befintliga sidmallarna (layout) så långt det är möjligt.</a:t>
            </a:r>
            <a:endParaRPr lang="sv-SE" sz="1400" i="0" u="none" kern="0" baseline="0" dirty="0" smtClean="0"/>
          </a:p>
        </p:txBody>
      </p:sp>
    </p:spTree>
    <p:extLst>
      <p:ext uri="{BB962C8B-B14F-4D97-AF65-F5344CB8AC3E}">
        <p14:creationId xmlns:p14="http://schemas.microsoft.com/office/powerpoint/2010/main" val="38518529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Helbild">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8467"/>
            <a:ext cx="9144000" cy="5151966"/>
          </a:xfrm>
          <a:prstGeom prst="rect">
            <a:avLst/>
          </a:prstGeom>
        </p:spPr>
        <p:txBody>
          <a:bodyPr/>
          <a:lstStyle>
            <a:lvl1pPr>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24041325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Helbild med text ovanpå">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smtClean="0"/>
              <a:t>Klicka på ikonen för att lägga till en bild</a:t>
            </a:r>
            <a:endParaRPr lang="sv-SE" dirty="0"/>
          </a:p>
        </p:txBody>
      </p:sp>
      <p:sp>
        <p:nvSpPr>
          <p:cNvPr id="2" name="Rubrik 1"/>
          <p:cNvSpPr>
            <a:spLocks noGrp="1"/>
          </p:cNvSpPr>
          <p:nvPr>
            <p:ph type="title"/>
          </p:nvPr>
        </p:nvSpPr>
        <p:spPr>
          <a:xfrm>
            <a:off x="762001" y="734616"/>
            <a:ext cx="3590925" cy="2065734"/>
          </a:xfrm>
          <a:prstGeom prst="rect">
            <a:avLst/>
          </a:prstGeom>
        </p:spPr>
        <p:txBody>
          <a:bodyPr/>
          <a:lstStyle>
            <a:lvl1pPr>
              <a:lnSpc>
                <a:spcPct val="110000"/>
              </a:lnSpc>
              <a:defRPr sz="2400" b="1">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963683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428625"/>
            <a:ext cx="7772400" cy="85725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85800" y="1446610"/>
            <a:ext cx="7772400" cy="3086100"/>
          </a:xfrm>
          <a:prstGeom prst="rect">
            <a:avLst/>
          </a:prstGeom>
        </p:spPr>
        <p:txBody>
          <a:bodyPr/>
          <a:lstStyle>
            <a:lvl1pPr marL="108000" indent="-108000">
              <a:buSzPct val="100000"/>
              <a:buFont typeface="Arial" pitchFamily="34" charset="0"/>
              <a:buChar char="•"/>
              <a:defRPr/>
            </a:lvl1pPr>
            <a:lvl2pPr marL="360000" indent="-108000">
              <a:buSzPct val="80000"/>
              <a:buFont typeface="Arial" pitchFamily="34" charset="0"/>
              <a:buChar char="–"/>
              <a:defRPr/>
            </a:lvl2pPr>
            <a:lvl3pPr marL="720000" indent="-108000">
              <a:buSzPct val="85000"/>
              <a:buFont typeface="Arial" pitchFamily="34" charset="0"/>
              <a:buChar char="•"/>
              <a:defRPr/>
            </a:lvl3pPr>
            <a:lvl4pPr marL="1080000" indent="-108000">
              <a:buSzPct val="75000"/>
              <a:buFont typeface="Arial" pitchFamily="34" charset="0"/>
              <a:buChar char="–"/>
              <a:defRPr/>
            </a:lvl4pPr>
            <a:lvl5pPr marL="1440000" indent="-108000">
              <a:buSzPct val="75000"/>
              <a:buFont typeface="Arial" pitchFamily="34" charset="0"/>
              <a:buChar cha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7"/>
          <p:cNvSpPr>
            <a:spLocks noGrp="1" noChangeArrowheads="1"/>
          </p:cNvSpPr>
          <p:nvPr>
            <p:ph type="sldNum" sz="quarter" idx="10"/>
          </p:nvPr>
        </p:nvSpPr>
        <p:spPr>
          <a:xfrm>
            <a:off x="6516688" y="4731544"/>
            <a:ext cx="1905000" cy="255985"/>
          </a:xfrm>
          <a:prstGeom prst="rect">
            <a:avLst/>
          </a:prstGeom>
          <a:ln/>
        </p:spPr>
        <p:txBody>
          <a:bodyPr/>
          <a:lstStyle>
            <a:lvl1pPr>
              <a:defRPr/>
            </a:lvl1pPr>
          </a:lstStyle>
          <a:p>
            <a:pPr>
              <a:defRPr/>
            </a:pPr>
            <a:r>
              <a:rPr lang="sv-SE"/>
              <a:t>BILD </a:t>
            </a:r>
            <a:fld id="{AA0D5D80-9B78-4F73-AEAF-B0DCDE3A3C56}" type="slidenum">
              <a:rPr lang="sv-SE"/>
              <a:pPr>
                <a:defRPr/>
              </a:pPr>
              <a:t>‹#›</a:t>
            </a:fld>
            <a:endParaRPr lang="sv-SE"/>
          </a:p>
        </p:txBody>
      </p:sp>
      <p:sp>
        <p:nvSpPr>
          <p:cNvPr id="5" name="Rectangle 8"/>
          <p:cNvSpPr>
            <a:spLocks noGrp="1" noChangeArrowheads="1"/>
          </p:cNvSpPr>
          <p:nvPr>
            <p:ph type="ftr" sz="quarter" idx="11"/>
          </p:nvPr>
        </p:nvSpPr>
        <p:spPr>
          <a:xfrm>
            <a:off x="3132138" y="4731544"/>
            <a:ext cx="2895600" cy="357188"/>
          </a:xfrm>
          <a:prstGeom prst="rect">
            <a:avLst/>
          </a:prstGeom>
          <a:ln/>
        </p:spPr>
        <p:txBody>
          <a:bodyPr/>
          <a:lstStyle>
            <a:lvl1pPr>
              <a:defRPr/>
            </a:lvl1pPr>
          </a:lstStyle>
          <a:p>
            <a:endParaRPr lang="sv-SE"/>
          </a:p>
        </p:txBody>
      </p:sp>
      <p:sp>
        <p:nvSpPr>
          <p:cNvPr id="6" name="Rectangle 9"/>
          <p:cNvSpPr>
            <a:spLocks noGrp="1" noChangeArrowheads="1"/>
          </p:cNvSpPr>
          <p:nvPr>
            <p:ph type="dt" sz="half" idx="12"/>
          </p:nvPr>
        </p:nvSpPr>
        <p:spPr>
          <a:xfrm>
            <a:off x="7885113" y="86916"/>
            <a:ext cx="1090612" cy="357188"/>
          </a:xfrm>
          <a:prstGeom prst="rect">
            <a:avLst/>
          </a:prstGeom>
          <a:ln/>
        </p:spPr>
        <p:txBody>
          <a:bodyPr/>
          <a:lstStyle>
            <a:lvl1pPr>
              <a:defRPr/>
            </a:lvl1pPr>
          </a:lstStyle>
          <a:p>
            <a:fld id="{8359E03C-60BC-47AB-9A79-9CBE55A2AA80}" type="datetimeFigureOut">
              <a:rPr lang="sv-SE"/>
              <a:pPr/>
              <a:t>2021-04-08</a:t>
            </a:fld>
            <a:endParaRPr lang="sv-SE"/>
          </a:p>
        </p:txBody>
      </p:sp>
    </p:spTree>
    <p:extLst>
      <p:ext uri="{BB962C8B-B14F-4D97-AF65-F5344CB8AC3E}">
        <p14:creationId xmlns:p14="http://schemas.microsoft.com/office/powerpoint/2010/main" val="237263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084333"/>
            <a:ext cx="6497905" cy="1011503"/>
          </a:xfrm>
          <a:prstGeom prst="rect">
            <a:avLst/>
          </a:prstGeom>
        </p:spPr>
        <p:txBody>
          <a:bodyPr anchor="b"/>
          <a:lstStyle>
            <a:lvl1pPr algn="ctr">
              <a:defRPr sz="3200" b="1">
                <a:solidFill>
                  <a:srgbClr val="0070C0"/>
                </a:solidFill>
              </a:defRPr>
            </a:lvl1pPr>
          </a:lstStyle>
          <a:p>
            <a:r>
              <a:rPr lang="sv-SE" smtClean="0"/>
              <a:t>Klicka här för att ändra format</a:t>
            </a:r>
            <a:endParaRPr lang="sv-SE" dirty="0"/>
          </a:p>
        </p:txBody>
      </p:sp>
      <p:sp>
        <p:nvSpPr>
          <p:cNvPr id="8" name="Platshållare för text 12"/>
          <p:cNvSpPr>
            <a:spLocks noGrp="1"/>
          </p:cNvSpPr>
          <p:nvPr>
            <p:ph type="body" sz="quarter" idx="14"/>
          </p:nvPr>
        </p:nvSpPr>
        <p:spPr>
          <a:xfrm>
            <a:off x="1319002" y="2127489"/>
            <a:ext cx="6505997" cy="688539"/>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smtClean="0"/>
              <a:t>Klicka här för att ändra format på bakgrundstexten</a:t>
            </a:r>
          </a:p>
        </p:txBody>
      </p:sp>
    </p:spTree>
    <p:extLst>
      <p:ext uri="{BB962C8B-B14F-4D97-AF65-F5344CB8AC3E}">
        <p14:creationId xmlns:p14="http://schemas.microsoft.com/office/powerpoint/2010/main" val="2293923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smtClean="0"/>
              <a:t>Klicka här för att ändra format</a:t>
            </a:r>
            <a:endParaRPr lang="sv-SE" dirty="0"/>
          </a:p>
        </p:txBody>
      </p:sp>
      <p:sp>
        <p:nvSpPr>
          <p:cNvPr id="16" name="Platshållare för innehåll 2"/>
          <p:cNvSpPr>
            <a:spLocks noGrp="1"/>
          </p:cNvSpPr>
          <p:nvPr>
            <p:ph sz="half" idx="1"/>
          </p:nvPr>
        </p:nvSpPr>
        <p:spPr>
          <a:xfrm>
            <a:off x="1592722" y="1314954"/>
            <a:ext cx="5978096" cy="3049084"/>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1244556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0"/>
            <a:ext cx="6917266" cy="4008437"/>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2736789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gur och bildtext">
    <p:spTree>
      <p:nvGrpSpPr>
        <p:cNvPr id="1" name=""/>
        <p:cNvGrpSpPr/>
        <p:nvPr/>
      </p:nvGrpSpPr>
      <p:grpSpPr>
        <a:xfrm>
          <a:off x="0" y="0"/>
          <a:ext cx="0" cy="0"/>
          <a:chOff x="0" y="0"/>
          <a:chExt cx="0" cy="0"/>
        </a:xfrm>
      </p:grpSpPr>
      <p:sp>
        <p:nvSpPr>
          <p:cNvPr id="11" name="Rubrik 8"/>
          <p:cNvSpPr>
            <a:spLocks noGrp="1"/>
          </p:cNvSpPr>
          <p:nvPr>
            <p:ph type="title"/>
          </p:nvPr>
        </p:nvSpPr>
        <p:spPr>
          <a:xfrm>
            <a:off x="5494493" y="439043"/>
            <a:ext cx="3197701" cy="607580"/>
          </a:xfrm>
          <a:prstGeom prst="rect">
            <a:avLst/>
          </a:prstGeom>
        </p:spPr>
        <p:txBody>
          <a:bodyPr anchor="b" anchorCtr="0"/>
          <a:lstStyle>
            <a:lvl1pPr>
              <a:defRPr sz="2000" b="1" baseline="0">
                <a:solidFill>
                  <a:srgbClr val="0070C0"/>
                </a:solidFill>
              </a:defRPr>
            </a:lvl1pPr>
          </a:lstStyle>
          <a:p>
            <a:r>
              <a:rPr lang="sv-SE" smtClean="0"/>
              <a:t>Klicka här för att ändra format</a:t>
            </a:r>
            <a:endParaRPr lang="sv-SE" dirty="0"/>
          </a:p>
        </p:txBody>
      </p:sp>
      <p:sp>
        <p:nvSpPr>
          <p:cNvPr id="5" name="Platshållare för innehåll 2"/>
          <p:cNvSpPr>
            <a:spLocks noGrp="1"/>
          </p:cNvSpPr>
          <p:nvPr>
            <p:ph sz="half" idx="1"/>
          </p:nvPr>
        </p:nvSpPr>
        <p:spPr>
          <a:xfrm>
            <a:off x="525982" y="440267"/>
            <a:ext cx="4879497" cy="3923771"/>
          </a:xfrm>
          <a:prstGeom prst="rect">
            <a:avLst/>
          </a:prstGeom>
        </p:spPr>
        <p:txBody>
          <a:bodyPr/>
          <a:lstStyle>
            <a:lvl1pPr marL="0" indent="0">
              <a:spcBef>
                <a:spcPts val="800"/>
              </a:spcBef>
              <a:buFont typeface="Arial" panose="020B0604020202020204" pitchFamily="34" charset="0"/>
              <a:buNone/>
              <a:defRPr sz="1600" baseline="0">
                <a:latin typeface="+mn-lt"/>
              </a:defRPr>
            </a:lvl1pPr>
            <a:lvl2pPr marL="536575" indent="0">
              <a:buNone/>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6" name="Platshållare för innehåll 2"/>
          <p:cNvSpPr>
            <a:spLocks noGrp="1"/>
          </p:cNvSpPr>
          <p:nvPr>
            <p:ph sz="half" idx="10"/>
          </p:nvPr>
        </p:nvSpPr>
        <p:spPr>
          <a:xfrm>
            <a:off x="5494492" y="1065562"/>
            <a:ext cx="3212538" cy="3298475"/>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19610136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Foto &amp; Text">
    <p:spTree>
      <p:nvGrpSpPr>
        <p:cNvPr id="1" name=""/>
        <p:cNvGrpSpPr/>
        <p:nvPr/>
      </p:nvGrpSpPr>
      <p:grpSpPr>
        <a:xfrm>
          <a:off x="0" y="0"/>
          <a:ext cx="0" cy="0"/>
          <a:chOff x="0" y="0"/>
          <a:chExt cx="0" cy="0"/>
        </a:xfrm>
      </p:grpSpPr>
      <p:sp>
        <p:nvSpPr>
          <p:cNvPr id="3" name="Rektangel 2"/>
          <p:cNvSpPr/>
          <p:nvPr userDrawn="1"/>
        </p:nvSpPr>
        <p:spPr>
          <a:xfrm>
            <a:off x="495300" y="2585971"/>
            <a:ext cx="2009775" cy="938719"/>
          </a:xfrm>
          <a:prstGeom prst="rect">
            <a:avLst/>
          </a:prstGeom>
        </p:spPr>
        <p:txBody>
          <a:bodyPr wrap="square">
            <a:spAutoFit/>
          </a:bodyPr>
          <a:lstStyle/>
          <a:p>
            <a:pPr algn="l"/>
            <a:r>
              <a:rPr lang="sv-SE" sz="1100" dirty="0" smtClean="0"/>
              <a:t>OBS! Om du behöver justera bilden inom ramen – dubbelklicka på bilden och välj verktyget ”Beskär” som dyker upp i menyn. </a:t>
            </a:r>
          </a:p>
        </p:txBody>
      </p:sp>
      <p:sp>
        <p:nvSpPr>
          <p:cNvPr id="2" name="Rubrik 1"/>
          <p:cNvSpPr>
            <a:spLocks noGrp="1"/>
          </p:cNvSpPr>
          <p:nvPr>
            <p:ph type="title"/>
          </p:nvPr>
        </p:nvSpPr>
        <p:spPr>
          <a:xfrm>
            <a:off x="3238500" y="258945"/>
            <a:ext cx="5295900" cy="825388"/>
          </a:xfrm>
          <a:prstGeom prst="rect">
            <a:avLst/>
          </a:prstGeom>
        </p:spPr>
        <p:txBody>
          <a:bodyPr anchor="b"/>
          <a:lstStyle>
            <a:lvl1pPr>
              <a:defRPr sz="2400" b="1">
                <a:solidFill>
                  <a:srgbClr val="0070C0"/>
                </a:solidFill>
              </a:defRPr>
            </a:lvl1pPr>
          </a:lstStyle>
          <a:p>
            <a:r>
              <a:rPr lang="sv-SE" smtClean="0"/>
              <a:t>Klicka här för att ändra format</a:t>
            </a:r>
            <a:endParaRPr lang="sv-SE" dirty="0"/>
          </a:p>
        </p:txBody>
      </p:sp>
      <p:sp>
        <p:nvSpPr>
          <p:cNvPr id="10" name="Platshållare för bild 9"/>
          <p:cNvSpPr>
            <a:spLocks noGrp="1"/>
          </p:cNvSpPr>
          <p:nvPr>
            <p:ph type="pic" sz="quarter" idx="13"/>
          </p:nvPr>
        </p:nvSpPr>
        <p:spPr>
          <a:xfrm>
            <a:off x="0" y="-1"/>
            <a:ext cx="2857500" cy="5143501"/>
          </a:xfrm>
          <a:prstGeom prst="rect">
            <a:avLst/>
          </a:prstGeom>
        </p:spPr>
        <p:txBody>
          <a:bodyPr/>
          <a:lstStyle>
            <a:lvl1pPr>
              <a:defRPr/>
            </a:lvl1pPr>
          </a:lstStyle>
          <a:p>
            <a:r>
              <a:rPr lang="sv-SE" smtClean="0"/>
              <a:t>Klicka på ikonen för att lägga till en bild</a:t>
            </a:r>
            <a:endParaRPr lang="sv-SE" dirty="0"/>
          </a:p>
        </p:txBody>
      </p:sp>
      <p:sp>
        <p:nvSpPr>
          <p:cNvPr id="6" name="Platshållare för innehåll 2"/>
          <p:cNvSpPr>
            <a:spLocks noGrp="1"/>
          </p:cNvSpPr>
          <p:nvPr>
            <p:ph sz="half" idx="10"/>
          </p:nvPr>
        </p:nvSpPr>
        <p:spPr>
          <a:xfrm>
            <a:off x="3234389" y="1168401"/>
            <a:ext cx="5300190" cy="3195638"/>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42576912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Jämförelse">
    <p:spTree>
      <p:nvGrpSpPr>
        <p:cNvPr id="1" name=""/>
        <p:cNvGrpSpPr/>
        <p:nvPr/>
      </p:nvGrpSpPr>
      <p:grpSpPr>
        <a:xfrm>
          <a:off x="0" y="0"/>
          <a:ext cx="0" cy="0"/>
          <a:chOff x="0" y="0"/>
          <a:chExt cx="0" cy="0"/>
        </a:xfrm>
      </p:grpSpPr>
      <p:sp>
        <p:nvSpPr>
          <p:cNvPr id="3" name="Title 1"/>
          <p:cNvSpPr>
            <a:spLocks noGrp="1"/>
          </p:cNvSpPr>
          <p:nvPr>
            <p:ph type="title"/>
          </p:nvPr>
        </p:nvSpPr>
        <p:spPr>
          <a:xfrm>
            <a:off x="672448" y="348300"/>
            <a:ext cx="7550022" cy="742660"/>
          </a:xfrm>
          <a:prstGeom prst="rect">
            <a:avLst/>
          </a:prstGeom>
        </p:spPr>
        <p:txBody>
          <a:bodyPr anchor="ctr" anchorCtr="0"/>
          <a:lstStyle>
            <a:lvl1pPr algn="l">
              <a:defRPr sz="2400" b="1">
                <a:solidFill>
                  <a:srgbClr val="0070C0"/>
                </a:solidFill>
              </a:defRPr>
            </a:lvl1pPr>
          </a:lstStyle>
          <a:p>
            <a:r>
              <a:rPr lang="sv-SE" smtClean="0"/>
              <a:t>Klicka här för att ändra format</a:t>
            </a:r>
            <a:endParaRPr lang="sv-SE" dirty="0"/>
          </a:p>
        </p:txBody>
      </p:sp>
      <p:sp>
        <p:nvSpPr>
          <p:cNvPr id="4" name="Content Placeholder 2"/>
          <p:cNvSpPr>
            <a:spLocks noGrp="1"/>
          </p:cNvSpPr>
          <p:nvPr>
            <p:ph sz="half" idx="1"/>
          </p:nvPr>
        </p:nvSpPr>
        <p:spPr>
          <a:xfrm>
            <a:off x="683211" y="1257840"/>
            <a:ext cx="3557174" cy="3094396"/>
          </a:xfrm>
          <a:prstGeom prst="rect">
            <a:avLst/>
          </a:prstGeom>
        </p:spPr>
        <p:txBody>
          <a:bodyPr/>
          <a:lstStyle>
            <a:lvl1pPr>
              <a:lnSpc>
                <a:spcPct val="80000"/>
              </a:lnSpc>
              <a:defRPr/>
            </a:lvl1pPr>
          </a:lstStyle>
          <a:p>
            <a:pPr lvl="0"/>
            <a:r>
              <a:rPr lang="sv-SE" smtClean="0"/>
              <a:t>Klicka här för att ändra format på bakgrundstexten</a:t>
            </a:r>
          </a:p>
        </p:txBody>
      </p:sp>
      <p:cxnSp>
        <p:nvCxnSpPr>
          <p:cNvPr id="11" name="Straight Connector 10"/>
          <p:cNvCxnSpPr/>
          <p:nvPr userDrawn="1"/>
        </p:nvCxnSpPr>
        <p:spPr bwMode="auto">
          <a:xfrm flipH="1">
            <a:off x="4434107" y="1284703"/>
            <a:ext cx="22878" cy="3056770"/>
          </a:xfrm>
          <a:prstGeom prst="line">
            <a:avLst/>
          </a:prstGeom>
          <a:solidFill>
            <a:schemeClr val="bg1"/>
          </a:solidFill>
          <a:ln w="6350" cap="flat" cmpd="sng" algn="ctr">
            <a:solidFill>
              <a:srgbClr val="6A6C63"/>
            </a:solidFill>
            <a:prstDash val="solid"/>
            <a:round/>
            <a:headEnd type="none" w="sm" len="sm"/>
            <a:tailEnd type="none" w="sm" len="sm"/>
          </a:ln>
          <a:effectLst/>
        </p:spPr>
      </p:cxnSp>
      <p:sp>
        <p:nvSpPr>
          <p:cNvPr id="15" name="Content Placeholder 2"/>
          <p:cNvSpPr>
            <a:spLocks noGrp="1"/>
          </p:cNvSpPr>
          <p:nvPr>
            <p:ph sz="half" idx="10"/>
          </p:nvPr>
        </p:nvSpPr>
        <p:spPr>
          <a:xfrm>
            <a:off x="4665297" y="1257840"/>
            <a:ext cx="3557174" cy="3094396"/>
          </a:xfrm>
          <a:prstGeom prst="rect">
            <a:avLst/>
          </a:prstGeom>
        </p:spPr>
        <p:txBody>
          <a:bodyPr/>
          <a:lstStyle>
            <a:lvl1pPr>
              <a:lnSpc>
                <a:spcPct val="80000"/>
              </a:lnSpc>
              <a:defRPr/>
            </a:lvl1pPr>
          </a:lstStyle>
          <a:p>
            <a:pPr lvl="0"/>
            <a:r>
              <a:rPr lang="sv-SE" smtClean="0"/>
              <a:t>Klicka här för att ändra format på bakgrundstexten</a:t>
            </a:r>
          </a:p>
        </p:txBody>
      </p:sp>
    </p:spTree>
    <p:extLst>
      <p:ext uri="{BB962C8B-B14F-4D97-AF65-F5344CB8AC3E}">
        <p14:creationId xmlns:p14="http://schemas.microsoft.com/office/powerpoint/2010/main" val="123931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Jämförelse 2">
    <p:spTree>
      <p:nvGrpSpPr>
        <p:cNvPr id="1" name=""/>
        <p:cNvGrpSpPr/>
        <p:nvPr/>
      </p:nvGrpSpPr>
      <p:grpSpPr>
        <a:xfrm>
          <a:off x="0" y="0"/>
          <a:ext cx="0" cy="0"/>
          <a:chOff x="0" y="0"/>
          <a:chExt cx="0" cy="0"/>
        </a:xfrm>
      </p:grpSpPr>
      <p:sp>
        <p:nvSpPr>
          <p:cNvPr id="3" name="Title 1"/>
          <p:cNvSpPr>
            <a:spLocks noGrp="1"/>
          </p:cNvSpPr>
          <p:nvPr>
            <p:ph type="title"/>
          </p:nvPr>
        </p:nvSpPr>
        <p:spPr>
          <a:xfrm>
            <a:off x="672448" y="247552"/>
            <a:ext cx="7560784" cy="774953"/>
          </a:xfrm>
          <a:prstGeom prst="rect">
            <a:avLst/>
          </a:prstGeom>
        </p:spPr>
        <p:txBody>
          <a:bodyPr anchor="ctr" anchorCtr="0"/>
          <a:lstStyle>
            <a:lvl1pPr marL="0" indent="0" algn="l">
              <a:buFontTx/>
              <a:buNone/>
              <a:defRPr sz="2400" b="1">
                <a:solidFill>
                  <a:srgbClr val="0070C0"/>
                </a:solidFill>
              </a:defRPr>
            </a:lvl1pPr>
          </a:lstStyle>
          <a:p>
            <a:r>
              <a:rPr lang="sv-SE" smtClean="0"/>
              <a:t>Klicka här för att ändra format</a:t>
            </a:r>
            <a:endParaRPr lang="sv-SE" dirty="0"/>
          </a:p>
        </p:txBody>
      </p:sp>
      <p:sp>
        <p:nvSpPr>
          <p:cNvPr id="4" name="Content Placeholder 2"/>
          <p:cNvSpPr>
            <a:spLocks noGrp="1"/>
          </p:cNvSpPr>
          <p:nvPr>
            <p:ph sz="half" idx="1"/>
          </p:nvPr>
        </p:nvSpPr>
        <p:spPr>
          <a:xfrm>
            <a:off x="683210" y="1647196"/>
            <a:ext cx="3664797" cy="2699453"/>
          </a:xfrm>
          <a:prstGeom prst="rect">
            <a:avLst/>
          </a:prstGeom>
        </p:spPr>
        <p:txBody>
          <a:bodyPr/>
          <a:lstStyle>
            <a:lvl1pPr>
              <a:lnSpc>
                <a:spcPct val="80000"/>
              </a:lnSpc>
              <a:defRPr/>
            </a:lvl1pPr>
          </a:lstStyle>
          <a:p>
            <a:pPr lvl="0"/>
            <a:r>
              <a:rPr lang="sv-SE" smtClean="0"/>
              <a:t>Klicka här för att ändra format på bakgrundstexten</a:t>
            </a:r>
          </a:p>
        </p:txBody>
      </p:sp>
      <p:sp>
        <p:nvSpPr>
          <p:cNvPr id="5" name="Text Placeholder 2"/>
          <p:cNvSpPr>
            <a:spLocks noGrp="1"/>
          </p:cNvSpPr>
          <p:nvPr>
            <p:ph type="body" idx="11"/>
          </p:nvPr>
        </p:nvSpPr>
        <p:spPr>
          <a:xfrm>
            <a:off x="669464" y="1043308"/>
            <a:ext cx="3702264" cy="481012"/>
          </a:xfrm>
          <a:prstGeom prst="rect">
            <a:avLst/>
          </a:prstGeom>
        </p:spPr>
        <p:txBody>
          <a:bodyPr anchor="ctr" anchorCtr="0"/>
          <a:lstStyle>
            <a:lvl1pPr marL="0" indent="0">
              <a:buNone/>
              <a:defRPr b="1"/>
            </a:lvl1pPr>
          </a:lstStyle>
          <a:p>
            <a:pPr lvl="0"/>
            <a:r>
              <a:rPr lang="sv-SE" smtClean="0"/>
              <a:t>Klicka här för att ändra format på bakgrundstexten</a:t>
            </a:r>
          </a:p>
        </p:txBody>
      </p:sp>
      <p:sp>
        <p:nvSpPr>
          <p:cNvPr id="7" name="Content Placeholder 2"/>
          <p:cNvSpPr>
            <a:spLocks noGrp="1"/>
          </p:cNvSpPr>
          <p:nvPr>
            <p:ph sz="half" idx="12"/>
          </p:nvPr>
        </p:nvSpPr>
        <p:spPr>
          <a:xfrm>
            <a:off x="4555069" y="1648910"/>
            <a:ext cx="3690650" cy="2699453"/>
          </a:xfrm>
          <a:prstGeom prst="rect">
            <a:avLst/>
          </a:prstGeom>
        </p:spPr>
        <p:txBody>
          <a:bodyPr/>
          <a:lstStyle>
            <a:lvl1pPr>
              <a:lnSpc>
                <a:spcPct val="80000"/>
              </a:lnSpc>
              <a:defRPr/>
            </a:lvl1pPr>
          </a:lstStyle>
          <a:p>
            <a:pPr lvl="0"/>
            <a:r>
              <a:rPr lang="sv-SE" smtClean="0"/>
              <a:t>Klicka här för att ändra format på bakgrundstexten</a:t>
            </a:r>
          </a:p>
        </p:txBody>
      </p:sp>
      <p:sp>
        <p:nvSpPr>
          <p:cNvPr id="8" name="Text Placeholder 2"/>
          <p:cNvSpPr>
            <a:spLocks noGrp="1"/>
          </p:cNvSpPr>
          <p:nvPr>
            <p:ph type="body" idx="13"/>
          </p:nvPr>
        </p:nvSpPr>
        <p:spPr>
          <a:xfrm>
            <a:off x="4564979" y="1045022"/>
            <a:ext cx="3680739" cy="481012"/>
          </a:xfrm>
          <a:prstGeom prst="rect">
            <a:avLst/>
          </a:prstGeom>
        </p:spPr>
        <p:txBody>
          <a:bodyPr anchor="ctr" anchorCtr="0"/>
          <a:lstStyle>
            <a:lvl1pPr marL="0" indent="0">
              <a:buNone/>
              <a:defRPr b="1"/>
            </a:lvl1pPr>
          </a:lstStyle>
          <a:p>
            <a:pPr lvl="0"/>
            <a:r>
              <a:rPr lang="sv-SE" smtClean="0"/>
              <a:t>Klicka här för att ändra format på bakgrundstexten</a:t>
            </a:r>
          </a:p>
        </p:txBody>
      </p:sp>
      <p:cxnSp>
        <p:nvCxnSpPr>
          <p:cNvPr id="9" name="Rak 8"/>
          <p:cNvCxnSpPr/>
          <p:nvPr userDrawn="1"/>
        </p:nvCxnSpPr>
        <p:spPr bwMode="auto">
          <a:xfrm>
            <a:off x="677333"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cxnSp>
        <p:nvCxnSpPr>
          <p:cNvPr id="10" name="Rak 9"/>
          <p:cNvCxnSpPr/>
          <p:nvPr userDrawn="1"/>
        </p:nvCxnSpPr>
        <p:spPr bwMode="auto">
          <a:xfrm>
            <a:off x="4555068"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96424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43833"/>
            <a:ext cx="5486400" cy="603250"/>
          </a:xfrm>
          <a:prstGeom prst="rect">
            <a:avLst/>
          </a:prstGeom>
        </p:spPr>
        <p:txBody>
          <a:bodyPr anchor="t" anchorCtr="0"/>
          <a:lstStyle>
            <a:lvl1pPr marL="0" indent="0">
              <a:lnSpc>
                <a:spcPct val="110000"/>
              </a:lnSpc>
              <a:buNone/>
              <a:defRPr/>
            </a:lvl1pPr>
          </a:lstStyle>
          <a:p>
            <a:pPr lvl="0"/>
            <a:r>
              <a:rPr lang="sv-SE" smtClean="0"/>
              <a:t>Klicka här för att ändra format på bakgrundstexten</a:t>
            </a:r>
          </a:p>
        </p:txBody>
      </p:sp>
      <p:sp>
        <p:nvSpPr>
          <p:cNvPr id="5" name="Title 1"/>
          <p:cNvSpPr>
            <a:spLocks noGrp="1"/>
          </p:cNvSpPr>
          <p:nvPr>
            <p:ph type="title"/>
          </p:nvPr>
        </p:nvSpPr>
        <p:spPr>
          <a:xfrm>
            <a:off x="1792288" y="3315204"/>
            <a:ext cx="5486400" cy="425450"/>
          </a:xfrm>
          <a:prstGeom prst="rect">
            <a:avLst/>
          </a:prstGeom>
        </p:spPr>
        <p:txBody>
          <a:bodyPr anchor="b" anchorCtr="0"/>
          <a:lstStyle>
            <a:lvl1pPr>
              <a:defRPr sz="1600" b="1"/>
            </a:lvl1pPr>
          </a:lstStyle>
          <a:p>
            <a:r>
              <a:rPr lang="sv-SE" smtClean="0"/>
              <a:t>Klicka här för att ändra format</a:t>
            </a:r>
            <a:endParaRPr lang="sv-SE" dirty="0"/>
          </a:p>
        </p:txBody>
      </p:sp>
      <p:sp>
        <p:nvSpPr>
          <p:cNvPr id="6" name="Content Placeholder 2"/>
          <p:cNvSpPr>
            <a:spLocks noGrp="1"/>
          </p:cNvSpPr>
          <p:nvPr>
            <p:ph sz="half" idx="1"/>
          </p:nvPr>
        </p:nvSpPr>
        <p:spPr>
          <a:xfrm>
            <a:off x="1809276" y="338665"/>
            <a:ext cx="5455123" cy="2929834"/>
          </a:xfrm>
          <a:prstGeom prst="rect">
            <a:avLst/>
          </a:prstGeom>
        </p:spPr>
        <p:txBody>
          <a:bodyPr/>
          <a:lstStyle>
            <a:lvl1pPr>
              <a:lnSpc>
                <a:spcPct val="80000"/>
              </a:lnSpc>
              <a:defRPr/>
            </a:lvl1pPr>
          </a:lstStyle>
          <a:p>
            <a:pPr lvl="0"/>
            <a:r>
              <a:rPr lang="sv-SE" smtClean="0"/>
              <a:t>Klicka här för att ändra format på bakgrundstexten</a:t>
            </a:r>
          </a:p>
        </p:txBody>
      </p:sp>
    </p:spTree>
    <p:extLst>
      <p:ext uri="{BB962C8B-B14F-4D97-AF65-F5344CB8AC3E}">
        <p14:creationId xmlns:p14="http://schemas.microsoft.com/office/powerpoint/2010/main" val="196198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388" y="4731544"/>
            <a:ext cx="2087562" cy="270272"/>
          </a:xfrm>
          <a:prstGeom prst="rect">
            <a:avLst/>
          </a:prstGeom>
          <a:noFill/>
          <a:ln w="9525">
            <a:noFill/>
            <a:miter lim="800000"/>
            <a:headEnd/>
            <a:tailEnd/>
          </a:ln>
          <a:effectLst/>
        </p:spPr>
        <p:txBody>
          <a:bodyPr wrap="none" lIns="92075" tIns="46038" rIns="92075" bIns="46038" anchor="ctr"/>
          <a:lstStyle/>
          <a:p>
            <a:pPr defTabSz="762000" eaLnBrk="0" fontAlgn="base" hangingPunct="0">
              <a:spcBef>
                <a:spcPct val="0"/>
              </a:spcBef>
              <a:spcAft>
                <a:spcPct val="0"/>
              </a:spcAft>
            </a:pPr>
            <a:r>
              <a:rPr lang="sv-SE" sz="600" dirty="0">
                <a:solidFill>
                  <a:srgbClr val="969696"/>
                </a:solidFill>
              </a:rPr>
              <a:t/>
            </a:r>
            <a:br>
              <a:rPr lang="sv-SE" sz="600" dirty="0">
                <a:solidFill>
                  <a:srgbClr val="969696"/>
                </a:solidFill>
              </a:rPr>
            </a:br>
            <a:endParaRPr lang="sv-SE" sz="600" dirty="0">
              <a:solidFill>
                <a:srgbClr val="969696"/>
              </a:solidFill>
            </a:endParaRPr>
          </a:p>
        </p:txBody>
      </p:sp>
      <p:pic>
        <p:nvPicPr>
          <p:cNvPr id="6" name="Bildobjekt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22" y="4568759"/>
            <a:ext cx="1537487" cy="325569"/>
          </a:xfrm>
          <a:prstGeom prst="rect">
            <a:avLst/>
          </a:prstGeom>
        </p:spPr>
      </p:pic>
    </p:spTree>
    <p:extLst>
      <p:ext uri="{BB962C8B-B14F-4D97-AF65-F5344CB8AC3E}">
        <p14:creationId xmlns:p14="http://schemas.microsoft.com/office/powerpoint/2010/main" val="17520395"/>
      </p:ext>
    </p:extLst>
  </p:cSld>
  <p:clrMap bg1="lt1" tx1="dk1" bg2="lt2" tx2="dk2" accent1="accent1" accent2="accent2" accent3="accent3" accent4="accent4" accent5="accent5" accent6="accent6" hlink="hlink" folHlink="folHlink"/>
  <p:sldLayoutIdLst>
    <p:sldLayoutId id="2147483666" r:id="rId1"/>
    <p:sldLayoutId id="2147483663" r:id="rId2"/>
    <p:sldLayoutId id="2147483671" r:id="rId3"/>
    <p:sldLayoutId id="2147483678" r:id="rId4"/>
    <p:sldLayoutId id="2147483672" r:id="rId5"/>
    <p:sldLayoutId id="2147483662" r:id="rId6"/>
    <p:sldLayoutId id="2147483674" r:id="rId7"/>
    <p:sldLayoutId id="2147483677" r:id="rId8"/>
    <p:sldLayoutId id="2147483676" r:id="rId9"/>
    <p:sldLayoutId id="2147483664" r:id="rId10"/>
    <p:sldLayoutId id="2147483680" r:id="rId11"/>
    <p:sldLayoutId id="2147483679" r:id="rId12"/>
    <p:sldLayoutId id="2147483681" r:id="rId13"/>
  </p:sldLayoutIdLst>
  <p:timing>
    <p:tnLst>
      <p:par>
        <p:cTn id="1" dur="indefinite" restart="never" nodeType="tmRoot"/>
      </p:par>
    </p:tnLst>
  </p:timing>
  <p:hf sldNum="0" hdr="0"/>
  <p:txStyles>
    <p:title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news2utbildning.se/"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skr.se/halsasjukvard/patientsakerhet/matningavskadorivarden/markorbaseradjournalgranskning.4633.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kr.se/halsasjukvard/patientsakerhet/patientsakerhetskultur/sakerhetskulturtrappanfranatille.24249.html" TargetMode="External"/><Relationship Id="rId2" Type="http://schemas.openxmlformats.org/officeDocument/2006/relationships/hyperlink" Target="https://skr.se/tjanster/merfranskr/rapporterochskrifter/publikationer/attmatapatientsakerhetskulturtipsguidefranmatningtillatgarder.30116.html" TargetMode="Externa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skr.se/halsasjukvard/patientsakerhet/riskomradenatgardspaket.4493.html" TargetMode="External"/><Relationship Id="rId2" Type="http://schemas.openxmlformats.org/officeDocument/2006/relationships/hyperlink" Target="https://skr.se/halsasjukvard/patientsakerhet/matningavskadorivarden.4629.html" TargetMode="Externa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www.vardhandboken.se/om/mer-i-vardhandboken/patientsakerhet-och-atgardspaket-for-att-minska-vardskado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kr.se/download/18.535f453b144f9c99a83841ca/1398411918107/skl-sbar-bruksanvisning.pdf" TargetMode="External"/><Relationship Id="rId2" Type="http://schemas.openxmlformats.org/officeDocument/2006/relationships/hyperlink" Target="https://skr.se/halsasjukvard/patientsakerhet/sbarstruktureradkommunikation.748.html" TargetMode="Externa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jamlikvard.vgregion.se/" TargetMode="External"/><Relationship Id="rId4" Type="http://schemas.openxmlformats.org/officeDocument/2006/relationships/hyperlink" Target="https://www.vgregion.se/halsa-och-vard/vardgivarwebben/amnesomraden/jamlik-vard/forsta-mig-rat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s.nll.se/_layouts/15/Redirect.aspx?s=8818" TargetMode="External"/><Relationship Id="rId2" Type="http://schemas.openxmlformats.org/officeDocument/2006/relationships/hyperlink" Target="https://lof.se/patientsakerhet/vara-projekt/news2/" TargetMode="Externa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s://skr.se/download/18.26dbf34715fdb7ccdd4f242d/1511790218351/Prim%C3%A4rv%C3%A5rd%20R%C3%A5d%20f%C3%B6r%20att%20f%C3%B6rebygga%20diagnostiska%20fel%20o%20misstag.pdf" TargetMode="External"/><Relationship Id="rId4" Type="http://schemas.openxmlformats.org/officeDocument/2006/relationships/hyperlink" Target="https://skr.se/download/18.26dbf34715fdb7ccdd4f2330/1511789771080/St%C3%B6d%20till%20utformning%20av%20patientinformation%20f%C3%B6r%20att%20f%C3%B6rebygga%20diagnostiska%20fel%20och%20misstag.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utbildning.socialstyrelsen.se/learn/learning_plan/view/7/bemotande" TargetMode="External"/><Relationship Id="rId2" Type="http://schemas.openxmlformats.org/officeDocument/2006/relationships/hyperlink" Target="https://www.youtube.com/watch?v=aycjKFnzjMQ"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Metoder och verktyg i Patientsäkerhetsarbetet</a:t>
            </a:r>
          </a:p>
        </p:txBody>
      </p:sp>
      <p:sp>
        <p:nvSpPr>
          <p:cNvPr id="3" name="Platshållare för text 2"/>
          <p:cNvSpPr>
            <a:spLocks noGrp="1"/>
          </p:cNvSpPr>
          <p:nvPr>
            <p:ph type="body" sz="quarter" idx="14"/>
          </p:nvPr>
        </p:nvSpPr>
        <p:spPr/>
        <p:txBody>
          <a:bodyPr/>
          <a:lstStyle/>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329" y="2171720"/>
            <a:ext cx="2381250" cy="600075"/>
          </a:xfrm>
          <a:prstGeom prst="rect">
            <a:avLst/>
          </a:prstGeom>
        </p:spPr>
      </p:pic>
    </p:spTree>
    <p:extLst>
      <p:ext uri="{BB962C8B-B14F-4D97-AF65-F5344CB8AC3E}">
        <p14:creationId xmlns:p14="http://schemas.microsoft.com/office/powerpoint/2010/main" val="191005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sv-SE" altLang="sv-SE" smtClean="0"/>
              <a:t>Verktyg för ökad patientmedverkan</a:t>
            </a:r>
            <a:br>
              <a:rPr lang="sv-SE" altLang="sv-SE" smtClean="0"/>
            </a:br>
            <a:r>
              <a:rPr lang="sv-SE" altLang="sv-SE" smtClean="0"/>
              <a:t>i patientsäkerhetsarbetet</a:t>
            </a:r>
          </a:p>
        </p:txBody>
      </p:sp>
      <p:pic>
        <p:nvPicPr>
          <p:cNvPr id="1945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57438" y="1329929"/>
            <a:ext cx="4104085" cy="3517106"/>
          </a:xfrm>
        </p:spPr>
      </p:pic>
      <p:sp>
        <p:nvSpPr>
          <p:cNvPr id="19460" name="Text Box 6"/>
          <p:cNvSpPr txBox="1">
            <a:spLocks noChangeArrowheads="1"/>
          </p:cNvSpPr>
          <p:nvPr/>
        </p:nvSpPr>
        <p:spPr bwMode="auto">
          <a:xfrm>
            <a:off x="5543550" y="1275160"/>
            <a:ext cx="1026319" cy="39241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spcBef>
                <a:spcPct val="50000"/>
              </a:spcBef>
            </a:pPr>
            <a:endParaRPr lang="sv-SE" altLang="sv-SE" sz="1950"/>
          </a:p>
        </p:txBody>
      </p:sp>
    </p:spTree>
    <p:extLst>
      <p:ext uri="{BB962C8B-B14F-4D97-AF65-F5344CB8AC3E}">
        <p14:creationId xmlns:p14="http://schemas.microsoft.com/office/powerpoint/2010/main" val="3324646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3792" y="142875"/>
            <a:ext cx="8206358" cy="857250"/>
          </a:xfrm>
        </p:spPr>
        <p:txBody>
          <a:bodyPr/>
          <a:lstStyle/>
          <a:p>
            <a:pPr algn="ctr"/>
            <a:r>
              <a:rPr lang="sv-SE" sz="2400" dirty="0" smtClean="0">
                <a:solidFill>
                  <a:srgbClr val="0070C0"/>
                </a:solidFill>
              </a:rPr>
              <a:t>GRÖNA KORSET – </a:t>
            </a:r>
            <a:br>
              <a:rPr lang="sv-SE" sz="2400" dirty="0" smtClean="0">
                <a:solidFill>
                  <a:srgbClr val="0070C0"/>
                </a:solidFill>
              </a:rPr>
            </a:br>
            <a:r>
              <a:rPr lang="sv-SE" sz="2400" dirty="0" smtClean="0">
                <a:solidFill>
                  <a:srgbClr val="0070C0"/>
                </a:solidFill>
              </a:rPr>
              <a:t>en metod för att stärka patientsäkerhetskulturen.</a:t>
            </a: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244073"/>
            <a:ext cx="4032448" cy="3034623"/>
          </a:xfrm>
          <a:prstGeom prst="rect">
            <a:avLst/>
          </a:prstGeom>
        </p:spPr>
      </p:pic>
    </p:spTree>
    <p:extLst>
      <p:ext uri="{BB962C8B-B14F-4D97-AF65-F5344CB8AC3E}">
        <p14:creationId xmlns:p14="http://schemas.microsoft.com/office/powerpoint/2010/main" val="116901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532" y="22489"/>
            <a:ext cx="5978095" cy="834016"/>
          </a:xfrm>
        </p:spPr>
        <p:txBody>
          <a:bodyPr/>
          <a:lstStyle/>
          <a:p>
            <a:r>
              <a:rPr lang="sv-SE" dirty="0" smtClean="0"/>
              <a:t>Din säkerhet på sjukhus</a:t>
            </a:r>
            <a:endParaRPr lang="sv-S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49" y="1346200"/>
            <a:ext cx="4515729" cy="287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379" y="200289"/>
            <a:ext cx="4476621" cy="335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45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p:cNvSpPr/>
          <p:nvPr/>
        </p:nvSpPr>
        <p:spPr>
          <a:xfrm>
            <a:off x="8015936" y="376155"/>
            <a:ext cx="724892" cy="712661"/>
          </a:xfrm>
          <a:prstGeom prst="ellipse">
            <a:avLst/>
          </a:prstGeom>
          <a:solidFill>
            <a:srgbClr val="FFFFFF">
              <a:alpha val="47843"/>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ektangel 1"/>
          <p:cNvSpPr/>
          <p:nvPr/>
        </p:nvSpPr>
        <p:spPr>
          <a:xfrm>
            <a:off x="2669876" y="1752603"/>
            <a:ext cx="3804247" cy="1600438"/>
          </a:xfrm>
          <a:prstGeom prst="rect">
            <a:avLst/>
          </a:prstGeom>
        </p:spPr>
        <p:txBody>
          <a:bodyPr wrap="none">
            <a:spAutoFit/>
          </a:bodyPr>
          <a:lstStyle/>
          <a:p>
            <a:pPr algn="ctr"/>
            <a:r>
              <a:rPr lang="sv-SE" sz="2400" dirty="0" smtClean="0"/>
              <a:t>News2</a:t>
            </a:r>
          </a:p>
          <a:p>
            <a:pPr algn="ctr"/>
            <a:r>
              <a:rPr lang="sv-SE" sz="1400" dirty="0"/>
              <a:t>Bedömningsinstrument/Screeningsinstrument</a:t>
            </a:r>
          </a:p>
          <a:p>
            <a:pPr algn="ctr"/>
            <a:endParaRPr lang="sv-SE" sz="1400" dirty="0"/>
          </a:p>
          <a:p>
            <a:pPr algn="ctr"/>
            <a:r>
              <a:rPr lang="sv-SE" sz="1400" dirty="0"/>
              <a:t>Syfte: Fånga ett försämrat tillstånd och agera.</a:t>
            </a:r>
          </a:p>
          <a:p>
            <a:pPr algn="ctr"/>
            <a:r>
              <a:rPr lang="sv-SE" sz="1400" dirty="0"/>
              <a:t>Ger information och vägledning</a:t>
            </a:r>
          </a:p>
          <a:p>
            <a:endParaRPr lang="sv-SE" dirty="0"/>
          </a:p>
        </p:txBody>
      </p:sp>
    </p:spTree>
    <p:extLst>
      <p:ext uri="{BB962C8B-B14F-4D97-AF65-F5344CB8AC3E}">
        <p14:creationId xmlns:p14="http://schemas.microsoft.com/office/powerpoint/2010/main" val="2002958652"/>
      </p:ext>
    </p:extLst>
  </p:cSld>
  <p:clrMapOvr>
    <a:masterClrMapping/>
  </p:clrMapOvr>
  <mc:AlternateContent xmlns:mc="http://schemas.openxmlformats.org/markup-compatibility/2006" xmlns:p14="http://schemas.microsoft.com/office/powerpoint/2010/main">
    <mc:Choice Requires="p14">
      <p:transition spd="slow" p14:dur="3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xmlns="" id="{079A845E-58DF-BF43-B96B-A9A4AE7C0DDE}"/>
              </a:ext>
            </a:extLst>
          </p:cNvPr>
          <p:cNvPicPr>
            <a:picLocks noChangeAspect="1"/>
          </p:cNvPicPr>
          <p:nvPr/>
        </p:nvPicPr>
        <p:blipFill>
          <a:blip r:embed="rId2"/>
          <a:stretch>
            <a:fillRect/>
          </a:stretch>
        </p:blipFill>
        <p:spPr>
          <a:xfrm>
            <a:off x="2817561" y="1053431"/>
            <a:ext cx="3508877" cy="3914000"/>
          </a:xfrm>
          <a:prstGeom prst="rect">
            <a:avLst/>
          </a:prstGeom>
        </p:spPr>
      </p:pic>
    </p:spTree>
    <p:extLst>
      <p:ext uri="{BB962C8B-B14F-4D97-AF65-F5344CB8AC3E}">
        <p14:creationId xmlns:p14="http://schemas.microsoft.com/office/powerpoint/2010/main" val="2898486179"/>
      </p:ext>
    </p:extLst>
  </p:cSld>
  <p:clrMapOvr>
    <a:masterClrMapping/>
  </p:clrMapOvr>
  <mc:AlternateContent xmlns:mc="http://schemas.openxmlformats.org/markup-compatibility/2006" xmlns:p14="http://schemas.microsoft.com/office/powerpoint/2010/main">
    <mc:Choice Requires="p14">
      <p:transition spd="slow" p14:dur="3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4894793" y="1363570"/>
            <a:ext cx="4001058" cy="3134162"/>
          </a:xfrm>
          <a:prstGeom prst="rect">
            <a:avLst/>
          </a:prstGeom>
        </p:spPr>
      </p:pic>
      <p:sp>
        <p:nvSpPr>
          <p:cNvPr id="2" name="Rektangel 1"/>
          <p:cNvSpPr/>
          <p:nvPr/>
        </p:nvSpPr>
        <p:spPr>
          <a:xfrm>
            <a:off x="488302" y="1088816"/>
            <a:ext cx="4572000" cy="3739998"/>
          </a:xfrm>
          <a:prstGeom prst="rect">
            <a:avLst/>
          </a:prstGeom>
        </p:spPr>
        <p:txBody>
          <a:bodyPr>
            <a:spAutoFit/>
          </a:bodyPr>
          <a:lstStyle/>
          <a:p>
            <a:pPr>
              <a:lnSpc>
                <a:spcPct val="150000"/>
              </a:lnSpc>
            </a:pPr>
            <a:r>
              <a:rPr lang="sv-SE" sz="1600" b="1" dirty="0"/>
              <a:t>National </a:t>
            </a:r>
            <a:r>
              <a:rPr lang="sv-SE" sz="1600" b="1" dirty="0" err="1"/>
              <a:t>Early</a:t>
            </a:r>
            <a:r>
              <a:rPr lang="sv-SE" sz="1600" b="1" dirty="0"/>
              <a:t> </a:t>
            </a:r>
            <a:r>
              <a:rPr lang="sv-SE" sz="1600" b="1" dirty="0" err="1"/>
              <a:t>Warning</a:t>
            </a:r>
            <a:r>
              <a:rPr lang="sv-SE" sz="1600" b="1" dirty="0"/>
              <a:t> Score (NEWS)</a:t>
            </a:r>
          </a:p>
          <a:p>
            <a:pPr>
              <a:lnSpc>
                <a:spcPct val="150000"/>
              </a:lnSpc>
            </a:pPr>
            <a:r>
              <a:rPr lang="sv-SE" sz="1600" dirty="0"/>
              <a:t>patientens förlopp kan följas över tid på ett likartat sätt och att en gemensam terminologi används</a:t>
            </a:r>
          </a:p>
          <a:p>
            <a:pPr>
              <a:lnSpc>
                <a:spcPct val="150000"/>
              </a:lnSpc>
            </a:pPr>
            <a:endParaRPr lang="sv-SE" sz="1600" b="1" dirty="0"/>
          </a:p>
          <a:p>
            <a:pPr>
              <a:lnSpc>
                <a:spcPct val="150000"/>
              </a:lnSpc>
            </a:pPr>
            <a:r>
              <a:rPr lang="sv-SE" sz="1600" b="1" dirty="0"/>
              <a:t>Utbildning i NEWS2</a:t>
            </a:r>
          </a:p>
          <a:p>
            <a:pPr>
              <a:lnSpc>
                <a:spcPct val="150000"/>
              </a:lnSpc>
            </a:pPr>
            <a:r>
              <a:rPr lang="sv-SE" sz="1600" dirty="0"/>
              <a:t>Denna utbildning syftar till att medarbetare i patientnära arbete ska ha kunskap om NEWS2, och kunna tillämpa NEWS i klinisk verksamhet.</a:t>
            </a:r>
          </a:p>
          <a:p>
            <a:pPr>
              <a:lnSpc>
                <a:spcPct val="150000"/>
              </a:lnSpc>
            </a:pPr>
            <a:r>
              <a:rPr lang="sv-SE" sz="1600" dirty="0">
                <a:hlinkClick r:id="rId3"/>
              </a:rPr>
              <a:t>www.news2utbildning.se</a:t>
            </a:r>
            <a:endParaRPr lang="sv-SE" sz="1600" dirty="0"/>
          </a:p>
        </p:txBody>
      </p:sp>
    </p:spTree>
    <p:extLst>
      <p:ext uri="{BB962C8B-B14F-4D97-AF65-F5344CB8AC3E}">
        <p14:creationId xmlns:p14="http://schemas.microsoft.com/office/powerpoint/2010/main" val="4203837009"/>
      </p:ext>
    </p:extLst>
  </p:cSld>
  <p:clrMapOvr>
    <a:masterClrMapping/>
  </p:clrMapOvr>
  <mc:AlternateContent xmlns:mc="http://schemas.openxmlformats.org/markup-compatibility/2006" xmlns:p14="http://schemas.microsoft.com/office/powerpoint/2010/main">
    <mc:Choice Requires="p14">
      <p:transition spd="slow" p14:dur="3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sv-SE" altLang="sv-SE" smtClean="0"/>
              <a:t>Säker kirurgi - Checklista</a:t>
            </a:r>
          </a:p>
        </p:txBody>
      </p:sp>
      <p:pic>
        <p:nvPicPr>
          <p:cNvPr id="20483" name="Bildobjekt 1" descr="image00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86348" y="947781"/>
            <a:ext cx="5783173" cy="4048506"/>
          </a:xfrm>
        </p:spPr>
      </p:pic>
    </p:spTree>
    <p:extLst>
      <p:ext uri="{BB962C8B-B14F-4D97-AF65-F5344CB8AC3E}">
        <p14:creationId xmlns:p14="http://schemas.microsoft.com/office/powerpoint/2010/main" val="258151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sv-SE" altLang="sv-SE" smtClean="0"/>
              <a:t>Händelseanalys</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316" y="1168004"/>
            <a:ext cx="5414963" cy="11358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latshållare för innehåll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67448" y="2450521"/>
            <a:ext cx="1518064" cy="2232449"/>
          </a:xfrm>
        </p:spPr>
      </p:pic>
    </p:spTree>
    <p:extLst>
      <p:ext uri="{BB962C8B-B14F-4D97-AF65-F5344CB8AC3E}">
        <p14:creationId xmlns:p14="http://schemas.microsoft.com/office/powerpoint/2010/main" val="4052655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sz="half" idx="1"/>
            <p:extLst>
              <p:ext uri="{D42A27DB-BD31-4B8C-83A1-F6EECF244321}">
                <p14:modId xmlns:p14="http://schemas.microsoft.com/office/powerpoint/2010/main" val="500716543"/>
              </p:ext>
            </p:extLst>
          </p:nvPr>
        </p:nvGraphicFramePr>
        <p:xfrm>
          <a:off x="698497" y="685800"/>
          <a:ext cx="7880352" cy="4363720"/>
        </p:xfrm>
        <a:graphic>
          <a:graphicData uri="http://schemas.openxmlformats.org/drawingml/2006/table">
            <a:tbl>
              <a:tblPr firstRow="1" bandRow="1">
                <a:tableStyleId>{5C22544A-7EE6-4342-B048-85BDC9FD1C3A}</a:tableStyleId>
              </a:tblPr>
              <a:tblGrid>
                <a:gridCol w="2626784"/>
                <a:gridCol w="2626784"/>
                <a:gridCol w="2626784"/>
              </a:tblGrid>
              <a:tr h="370840">
                <a:tc>
                  <a:txBody>
                    <a:bodyPr/>
                    <a:lstStyle/>
                    <a:p>
                      <a:r>
                        <a:rPr lang="sv-SE" sz="1200" dirty="0" smtClean="0"/>
                        <a:t>Aktivitet</a:t>
                      </a:r>
                      <a:endParaRPr lang="sv-SE" sz="1200" dirty="0"/>
                    </a:p>
                  </a:txBody>
                  <a:tcPr/>
                </a:tc>
                <a:tc>
                  <a:txBody>
                    <a:bodyPr/>
                    <a:lstStyle/>
                    <a:p>
                      <a:r>
                        <a:rPr lang="sv-SE" sz="1200" dirty="0" smtClean="0"/>
                        <a:t>Metod</a:t>
                      </a:r>
                      <a:endParaRPr lang="sv-SE" sz="1200" dirty="0"/>
                    </a:p>
                  </a:txBody>
                  <a:tcPr/>
                </a:tc>
                <a:tc>
                  <a:txBody>
                    <a:bodyPr/>
                    <a:lstStyle/>
                    <a:p>
                      <a:r>
                        <a:rPr lang="sv-SE" sz="1200" dirty="0" smtClean="0"/>
                        <a:t>Litteratur/Referens</a:t>
                      </a:r>
                      <a:endParaRPr lang="sv-SE" sz="1200" dirty="0"/>
                    </a:p>
                  </a:txBody>
                  <a:tcPr/>
                </a:tc>
              </a:tr>
              <a:tr h="370840">
                <a:tc>
                  <a:txBody>
                    <a:bodyPr/>
                    <a:lstStyle/>
                    <a:p>
                      <a:r>
                        <a:rPr lang="sv-SE" sz="1000" dirty="0" smtClean="0"/>
                        <a:t>Riskanalys</a:t>
                      </a:r>
                      <a:endParaRPr lang="sv-SE" sz="1000" dirty="0"/>
                    </a:p>
                  </a:txBody>
                  <a:tcPr/>
                </a:tc>
                <a:tc>
                  <a:txBody>
                    <a:bodyPr/>
                    <a:lstStyle/>
                    <a:p>
                      <a:pPr hangingPunct="0"/>
                      <a:r>
                        <a:rPr lang="en-US" sz="1000" b="1" kern="1200" dirty="0" smtClean="0">
                          <a:solidFill>
                            <a:schemeClr val="dk1"/>
                          </a:solidFill>
                          <a:effectLst/>
                          <a:latin typeface="+mn-lt"/>
                          <a:ea typeface="+mn-ea"/>
                          <a:cs typeface="+mn-cs"/>
                        </a:rPr>
                        <a:t>Healthcare Failure Modes and Effects Analysis (HFMEA)</a:t>
                      </a:r>
                      <a:endParaRPr lang="sv-SE" sz="1000" b="1" kern="1200" dirty="0" smtClean="0">
                        <a:solidFill>
                          <a:schemeClr val="dk1"/>
                        </a:solidFill>
                        <a:effectLst/>
                        <a:latin typeface="+mn-lt"/>
                        <a:ea typeface="+mn-ea"/>
                        <a:cs typeface="+mn-cs"/>
                      </a:endParaRPr>
                    </a:p>
                    <a:p>
                      <a:r>
                        <a:rPr lang="sv-SE" sz="1000" kern="1200" dirty="0" smtClean="0">
                          <a:solidFill>
                            <a:schemeClr val="dk1"/>
                          </a:solidFill>
                          <a:effectLst/>
                          <a:latin typeface="+mn-lt"/>
                          <a:ea typeface="+mn-ea"/>
                          <a:cs typeface="+mn-cs"/>
                        </a:rPr>
                        <a:t>HFMEA bedömer en risks effekt, sannolikhet för uppträdande och sannolikhet för upptäckt. Det ger möjlighet att se var i processen de allvarliga farorna finns. Bedömningen ligger till grund för att ta fram lämpliga åtgärder.</a:t>
                      </a:r>
                      <a:endParaRPr lang="sv-SE" sz="1000" dirty="0"/>
                    </a:p>
                  </a:txBody>
                  <a:tcPr/>
                </a:tc>
                <a:tc>
                  <a:txBody>
                    <a:bodyPr/>
                    <a:lstStyle/>
                    <a:p>
                      <a:r>
                        <a:rPr lang="sv-SE" sz="1000" kern="1200" dirty="0" smtClean="0">
                          <a:solidFill>
                            <a:srgbClr val="FF0000"/>
                          </a:solidFill>
                          <a:effectLst/>
                          <a:latin typeface="+mn-lt"/>
                          <a:ea typeface="+mn-ea"/>
                          <a:cs typeface="+mn-cs"/>
                        </a:rPr>
                        <a:t>Handbok Riskanalys och händelseanalys </a:t>
                      </a:r>
                      <a:r>
                        <a:rPr lang="sv-SE" sz="1000" kern="1200" dirty="0" smtClean="0">
                          <a:solidFill>
                            <a:schemeClr val="dk1"/>
                          </a:solidFill>
                          <a:effectLst/>
                          <a:latin typeface="+mn-lt"/>
                          <a:ea typeface="+mn-ea"/>
                          <a:cs typeface="+mn-cs"/>
                        </a:rPr>
                        <a:t>Analysmetoder för att öka patientsäkerheten (Sveriges Kommuner och Landsting, 2015)</a:t>
                      </a:r>
                      <a:endParaRPr lang="sv-SE" sz="1000" dirty="0"/>
                    </a:p>
                  </a:txBody>
                  <a:tcPr/>
                </a:tc>
              </a:tr>
              <a:tr h="370840">
                <a:tc>
                  <a:txBody>
                    <a:bodyPr/>
                    <a:lstStyle/>
                    <a:p>
                      <a:r>
                        <a:rPr lang="sv-SE" sz="1000" dirty="0" smtClean="0"/>
                        <a:t>Händelseanalys</a:t>
                      </a:r>
                      <a:endParaRPr lang="sv-SE" sz="1000" dirty="0"/>
                    </a:p>
                  </a:txBody>
                  <a:tcPr/>
                </a:tc>
                <a:tc>
                  <a:txBody>
                    <a:bodyPr/>
                    <a:lstStyle/>
                    <a:p>
                      <a:r>
                        <a:rPr lang="sv-SE" sz="1000" b="1" dirty="0" err="1" smtClean="0"/>
                        <a:t>Root</a:t>
                      </a:r>
                      <a:r>
                        <a:rPr lang="sv-SE" sz="1000" b="1" dirty="0" smtClean="0"/>
                        <a:t> Cause </a:t>
                      </a:r>
                      <a:r>
                        <a:rPr lang="sv-SE" sz="1000" b="1" dirty="0" err="1" smtClean="0"/>
                        <a:t>Analysis</a:t>
                      </a:r>
                      <a:r>
                        <a:rPr lang="sv-SE" sz="1000" b="1" dirty="0" smtClean="0"/>
                        <a:t> (RCA).</a:t>
                      </a:r>
                    </a:p>
                    <a:p>
                      <a:r>
                        <a:rPr lang="sv-SE" sz="1000" dirty="0" smtClean="0"/>
                        <a:t>Metoden används för att kartlägga händelseförloppet vid en eller flera händelser och bygger på att hitta händelsens underliggande orsaker.</a:t>
                      </a:r>
                    </a:p>
                    <a:p>
                      <a:endParaRPr lang="sv-SE" sz="1000" dirty="0"/>
                    </a:p>
                  </a:txBody>
                  <a:tcPr/>
                </a:tc>
                <a:tc>
                  <a:txBody>
                    <a:bodyPr/>
                    <a:lstStyle/>
                    <a:p>
                      <a:r>
                        <a:rPr lang="sv-SE" sz="1000" dirty="0" smtClean="0">
                          <a:solidFill>
                            <a:srgbClr val="FF0000"/>
                          </a:solidFill>
                        </a:rPr>
                        <a:t>Handbok Riskanalys och händelseanalys </a:t>
                      </a:r>
                      <a:r>
                        <a:rPr lang="sv-SE" sz="1000" dirty="0" smtClean="0"/>
                        <a:t>Analysmetoder för att öka patientsäkerheten (Sveriges Kommuner och Landsting, 2015)</a:t>
                      </a:r>
                      <a:endParaRPr lang="sv-SE" sz="1000" dirty="0"/>
                    </a:p>
                  </a:txBody>
                  <a:tcPr/>
                </a:tc>
              </a:tr>
              <a:tr h="370840">
                <a:tc>
                  <a:txBody>
                    <a:bodyPr/>
                    <a:lstStyle/>
                    <a:p>
                      <a:r>
                        <a:rPr lang="sv-SE" sz="1000" dirty="0" smtClean="0"/>
                        <a:t>Markörbaserad journalgranskning</a:t>
                      </a:r>
                      <a:r>
                        <a:rPr lang="sv-SE" sz="1000" baseline="0" dirty="0" smtClean="0"/>
                        <a:t> i sluten somatiskt vård </a:t>
                      </a:r>
                      <a:endParaRPr lang="sv-SE" sz="1000" dirty="0"/>
                    </a:p>
                  </a:txBody>
                  <a:tcPr/>
                </a:tc>
                <a:tc>
                  <a:txBody>
                    <a:bodyPr/>
                    <a:lstStyle/>
                    <a:p>
                      <a:r>
                        <a:rPr lang="sv-SE" sz="1000" dirty="0" smtClean="0"/>
                        <a:t>Markörbaserad Journalgranskning (MJG) bygger på metoden Global Trigger </a:t>
                      </a:r>
                      <a:r>
                        <a:rPr lang="sv-SE" sz="1000" dirty="0" err="1" smtClean="0"/>
                        <a:t>Tool</a:t>
                      </a:r>
                      <a:r>
                        <a:rPr lang="sv-SE" sz="1000" dirty="0" smtClean="0"/>
                        <a:t> (GTT) och innebär att journaler granskas från ett slumpvis urval av avslutade vårdtillfällen på sjukhus. Vid granskningen identifieras journaluppgifter med hjälp av markörer som kan indikera skada. Granskningsresultatet ska utgöra underlag för utvecklingsarbete med syfte att öka patientsäkerheten.</a:t>
                      </a:r>
                      <a:endParaRPr lang="sv-SE" sz="1000" dirty="0"/>
                    </a:p>
                  </a:txBody>
                  <a:tcPr/>
                </a:tc>
                <a:tc>
                  <a:txBody>
                    <a:bodyPr/>
                    <a:lstStyle/>
                    <a:p>
                      <a:pPr>
                        <a:spcBef>
                          <a:spcPts val="300"/>
                        </a:spcBef>
                        <a:spcAft>
                          <a:spcPts val="300"/>
                        </a:spcAft>
                      </a:pPr>
                      <a:r>
                        <a:rPr lang="sv-SE" sz="1000" b="0" dirty="0">
                          <a:solidFill>
                            <a:schemeClr val="tx1"/>
                          </a:solidFill>
                          <a:effectLst/>
                          <a:latin typeface="Open Sans"/>
                          <a:ea typeface="Calibri" panose="020F0502020204030204" pitchFamily="34" charset="0"/>
                          <a:cs typeface="Times New Roman" panose="02020603050405020304" pitchFamily="18" charset="0"/>
                          <a:hlinkClick r:id="rId2"/>
                        </a:rPr>
                        <a:t>Markörbaserad journalgranskning </a:t>
                      </a:r>
                      <a:r>
                        <a:rPr lang="sv-SE" sz="1000" b="0" dirty="0">
                          <a:solidFill>
                            <a:schemeClr val="tx1"/>
                          </a:solidFill>
                          <a:effectLst/>
                          <a:latin typeface="Open Sans"/>
                          <a:ea typeface="Calibri" panose="020F0502020204030204" pitchFamily="34" charset="0"/>
                          <a:cs typeface="Times New Roman" panose="02020603050405020304" pitchFamily="18" charset="0"/>
                        </a:rPr>
                        <a:t>- för att identifiera och mäta skador i vården (Sveriges Kommuner och Landsting, 2014).</a:t>
                      </a:r>
                    </a:p>
                    <a:p>
                      <a:pPr>
                        <a:spcBef>
                          <a:spcPts val="300"/>
                        </a:spcBef>
                        <a:spcAft>
                          <a:spcPts val="300"/>
                        </a:spcAft>
                      </a:pPr>
                      <a:r>
                        <a:rPr lang="sv-SE" sz="1000" b="0" dirty="0">
                          <a:solidFill>
                            <a:schemeClr val="tx1"/>
                          </a:solidFill>
                          <a:effectLst/>
                          <a:latin typeface="Open Sans"/>
                          <a:ea typeface="Calibri" panose="020F0502020204030204" pitchFamily="34" charset="0"/>
                          <a:cs typeface="Times New Roman" panose="02020603050405020304" pitchFamily="18" charset="0"/>
                        </a:rPr>
                        <a:t>Markörer med definitioner för journalgranskning inom </a:t>
                      </a:r>
                      <a:r>
                        <a:rPr lang="sv-SE" sz="1000" b="0" dirty="0" err="1">
                          <a:solidFill>
                            <a:schemeClr val="tx1"/>
                          </a:solidFill>
                          <a:effectLst/>
                          <a:latin typeface="Open Sans"/>
                          <a:ea typeface="Calibri" panose="020F0502020204030204" pitchFamily="34" charset="0"/>
                          <a:cs typeface="Times New Roman" panose="02020603050405020304" pitchFamily="18" charset="0"/>
                        </a:rPr>
                        <a:t>somatiken</a:t>
                      </a:r>
                      <a:r>
                        <a:rPr lang="sv-SE" sz="1000" b="0" dirty="0">
                          <a:solidFill>
                            <a:schemeClr val="tx1"/>
                          </a:solidFill>
                          <a:effectLst/>
                          <a:latin typeface="Open Sans"/>
                          <a:ea typeface="Calibri" panose="020F0502020204030204" pitchFamily="34" charset="0"/>
                          <a:cs typeface="Times New Roman" panose="02020603050405020304" pitchFamily="18" charset="0"/>
                        </a:rPr>
                        <a:t> (Sveriges Kommuner och Landsting, 2014).</a:t>
                      </a:r>
                    </a:p>
                    <a:p>
                      <a:pPr>
                        <a:spcBef>
                          <a:spcPts val="300"/>
                        </a:spcBef>
                        <a:spcAft>
                          <a:spcPts val="300"/>
                        </a:spcAft>
                      </a:pPr>
                      <a:r>
                        <a:rPr lang="sv-SE" sz="1000" b="0" dirty="0">
                          <a:solidFill>
                            <a:schemeClr val="tx1"/>
                          </a:solidFill>
                          <a:effectLst/>
                          <a:latin typeface="Open Sans"/>
                          <a:ea typeface="Calibri" panose="020F0502020204030204" pitchFamily="34" charset="0"/>
                          <a:cs typeface="Times New Roman" panose="02020603050405020304" pitchFamily="18" charset="0"/>
                        </a:rPr>
                        <a:t>Markörbaserad journalgranskning - Markörer för journalgranskning i barnsjukvården - För att identifiera och mäta skador i vården</a:t>
                      </a:r>
                      <a:endParaRPr lang="sv-SE"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Bildobjekt 4"/>
          <p:cNvPicPr/>
          <p:nvPr/>
        </p:nvPicPr>
        <p:blipFill>
          <a:blip r:embed="rId3">
            <a:extLst>
              <a:ext uri="{28A0092B-C50C-407E-A947-70E740481C1C}">
                <a14:useLocalDpi xmlns:a14="http://schemas.microsoft.com/office/drawing/2010/main" val="0"/>
              </a:ext>
            </a:extLst>
          </a:blip>
          <a:stretch>
            <a:fillRect/>
          </a:stretch>
        </p:blipFill>
        <p:spPr>
          <a:xfrm>
            <a:off x="6762750" y="85725"/>
            <a:ext cx="2381250" cy="600075"/>
          </a:xfrm>
          <a:prstGeom prst="rect">
            <a:avLst/>
          </a:prstGeom>
        </p:spPr>
      </p:pic>
    </p:spTree>
    <p:extLst>
      <p:ext uri="{BB962C8B-B14F-4D97-AF65-F5344CB8AC3E}">
        <p14:creationId xmlns:p14="http://schemas.microsoft.com/office/powerpoint/2010/main" val="7744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sz="half" idx="1"/>
            <p:extLst>
              <p:ext uri="{D42A27DB-BD31-4B8C-83A1-F6EECF244321}">
                <p14:modId xmlns:p14="http://schemas.microsoft.com/office/powerpoint/2010/main" val="2947355342"/>
              </p:ext>
            </p:extLst>
          </p:nvPr>
        </p:nvGraphicFramePr>
        <p:xfrm>
          <a:off x="698497" y="685800"/>
          <a:ext cx="7880352" cy="3693160"/>
        </p:xfrm>
        <a:graphic>
          <a:graphicData uri="http://schemas.openxmlformats.org/drawingml/2006/table">
            <a:tbl>
              <a:tblPr firstRow="1" bandRow="1">
                <a:tableStyleId>{5C22544A-7EE6-4342-B048-85BDC9FD1C3A}</a:tableStyleId>
              </a:tblPr>
              <a:tblGrid>
                <a:gridCol w="2626784"/>
                <a:gridCol w="2626784"/>
                <a:gridCol w="2626784"/>
              </a:tblGrid>
              <a:tr h="370840">
                <a:tc>
                  <a:txBody>
                    <a:bodyPr/>
                    <a:lstStyle/>
                    <a:p>
                      <a:r>
                        <a:rPr lang="sv-SE" sz="1200" dirty="0" smtClean="0"/>
                        <a:t>Aktivitet</a:t>
                      </a:r>
                      <a:endParaRPr lang="sv-SE" sz="1200" dirty="0"/>
                    </a:p>
                  </a:txBody>
                  <a:tcPr/>
                </a:tc>
                <a:tc>
                  <a:txBody>
                    <a:bodyPr/>
                    <a:lstStyle/>
                    <a:p>
                      <a:r>
                        <a:rPr lang="sv-SE" sz="1200" dirty="0" smtClean="0"/>
                        <a:t>Metod</a:t>
                      </a:r>
                      <a:endParaRPr lang="sv-SE" sz="1200" dirty="0"/>
                    </a:p>
                  </a:txBody>
                  <a:tcPr/>
                </a:tc>
                <a:tc>
                  <a:txBody>
                    <a:bodyPr/>
                    <a:lstStyle/>
                    <a:p>
                      <a:r>
                        <a:rPr lang="sv-SE" sz="1200" dirty="0" smtClean="0"/>
                        <a:t>Litteratur/Referens</a:t>
                      </a:r>
                      <a:endParaRPr lang="sv-SE" sz="1200" dirty="0"/>
                    </a:p>
                  </a:txBody>
                  <a:tcPr/>
                </a:tc>
              </a:tr>
              <a:tr h="370840">
                <a:tc>
                  <a:txBody>
                    <a:bodyPr/>
                    <a:lstStyle/>
                    <a:p>
                      <a:r>
                        <a:rPr lang="sv-SE" sz="1000" dirty="0" smtClean="0"/>
                        <a:t>Markörbaserad journalgranskning psykiatri (öppen och sluten vård)</a:t>
                      </a:r>
                      <a:endParaRPr lang="sv-SE" sz="1000" dirty="0"/>
                    </a:p>
                  </a:txBody>
                  <a:tcPr/>
                </a:tc>
                <a:tc>
                  <a:txBody>
                    <a:bodyPr/>
                    <a:lstStyle/>
                    <a:p>
                      <a:pPr hangingPunct="0"/>
                      <a:r>
                        <a:rPr lang="sv-SE" sz="1000" dirty="0" smtClean="0"/>
                        <a:t>Utveckling och anpassning av metoden MJG för användning i </a:t>
                      </a:r>
                      <a:r>
                        <a:rPr lang="sv-SE" sz="1000" dirty="0" err="1" smtClean="0"/>
                        <a:t>vuxenpsykiatrisk</a:t>
                      </a:r>
                      <a:r>
                        <a:rPr lang="sv-SE" sz="1000" dirty="0" smtClean="0"/>
                        <a:t> och rättspsykiatrisk vård.</a:t>
                      </a:r>
                      <a:endParaRPr lang="sv-SE" sz="1000" dirty="0"/>
                    </a:p>
                  </a:txBody>
                  <a:tcPr/>
                </a:tc>
                <a:tc>
                  <a:txBody>
                    <a:bodyPr/>
                    <a:lstStyle/>
                    <a:p>
                      <a:r>
                        <a:rPr lang="sv-SE" sz="1000" kern="1200" dirty="0" smtClean="0">
                          <a:solidFill>
                            <a:schemeClr val="dk1"/>
                          </a:solidFill>
                          <a:effectLst/>
                          <a:latin typeface="+mn-lt"/>
                          <a:ea typeface="+mn-ea"/>
                          <a:cs typeface="+mn-cs"/>
                        </a:rPr>
                        <a:t>Markörbaserad journalgranskning i psykiatri - för att identifiera och mäta skador i vården (Sveriges Kommuner och Landsting, 2015).</a:t>
                      </a:r>
                      <a:endParaRPr lang="sv-SE" sz="1000" dirty="0"/>
                    </a:p>
                  </a:txBody>
                  <a:tcPr/>
                </a:tc>
              </a:tr>
              <a:tr h="370840">
                <a:tc>
                  <a:txBody>
                    <a:bodyPr/>
                    <a:lstStyle/>
                    <a:p>
                      <a:r>
                        <a:rPr lang="sv-SE" sz="1000" dirty="0" smtClean="0"/>
                        <a:t>Patientsäkerhetskulturen</a:t>
                      </a:r>
                      <a:r>
                        <a:rPr lang="sv-SE" sz="1000" baseline="0" dirty="0" smtClean="0"/>
                        <a:t> </a:t>
                      </a:r>
                      <a:endParaRPr lang="sv-SE" sz="1000" dirty="0"/>
                    </a:p>
                  </a:txBody>
                  <a:tcPr/>
                </a:tc>
                <a:tc>
                  <a:txBody>
                    <a:bodyPr/>
                    <a:lstStyle/>
                    <a:p>
                      <a:r>
                        <a:rPr lang="sv-SE" sz="1000" dirty="0" smtClean="0"/>
                        <a:t>Metod/verktyg för att mäta patientsäkerhetskulturen inom hälso- och sjukvården. Resultatet används för att arbeta systematiskt med att stärka patientsäkerhetskulturen. Sedan 2008 har en metod baserad på en översättning av den amerikanska enkäten Hospital Survey on Patient </a:t>
                      </a:r>
                      <a:r>
                        <a:rPr lang="sv-SE" sz="1000" dirty="0" err="1" smtClean="0"/>
                        <a:t>Safety</a:t>
                      </a:r>
                      <a:endParaRPr lang="sv-SE" sz="1000" dirty="0" smtClean="0"/>
                    </a:p>
                    <a:p>
                      <a:r>
                        <a:rPr lang="sv-SE" sz="1000" dirty="0" smtClean="0"/>
                        <a:t>Culture (HSOPSC) från Agency for Healthcare Research and </a:t>
                      </a:r>
                      <a:r>
                        <a:rPr lang="sv-SE" sz="1000" dirty="0" err="1" smtClean="0"/>
                        <a:t>Quality</a:t>
                      </a:r>
                      <a:r>
                        <a:rPr lang="sv-SE" sz="1000" dirty="0" smtClean="0"/>
                        <a:t> (AHRQ) i</a:t>
                      </a:r>
                    </a:p>
                    <a:p>
                      <a:r>
                        <a:rPr lang="sv-SE" sz="1000" dirty="0" smtClean="0"/>
                        <a:t>USA, funnits tillgänglig för svensk hälso- och sjukvård.</a:t>
                      </a:r>
                    </a:p>
                  </a:txBody>
                  <a:tcPr/>
                </a:tc>
                <a:tc>
                  <a:txBody>
                    <a:bodyPr/>
                    <a:lstStyle/>
                    <a:p>
                      <a:r>
                        <a:rPr lang="sv-SE" sz="1000" dirty="0" smtClean="0"/>
                        <a:t>Att mäta patientsäkerhetskulturen	</a:t>
                      </a:r>
                    </a:p>
                    <a:p>
                      <a:r>
                        <a:rPr lang="sv-SE" sz="1000" dirty="0" smtClean="0">
                          <a:hlinkClick r:id="rId2"/>
                        </a:rPr>
                        <a:t>Handbok för patientsäkerhetsarbete </a:t>
                      </a:r>
                      <a:r>
                        <a:rPr lang="sv-SE" sz="1000" dirty="0" smtClean="0"/>
                        <a:t>(Sveriges Kommuner och Landsting, 2013).</a:t>
                      </a:r>
                    </a:p>
                    <a:p>
                      <a:endParaRPr lang="sv-SE" sz="1000" dirty="0"/>
                    </a:p>
                  </a:txBody>
                  <a:tcPr/>
                </a:tc>
              </a:tr>
              <a:tr h="370840">
                <a:tc>
                  <a:txBody>
                    <a:bodyPr/>
                    <a:lstStyle/>
                    <a:p>
                      <a:endParaRPr lang="sv-SE" dirty="0"/>
                    </a:p>
                  </a:txBody>
                  <a:tcPr/>
                </a:tc>
                <a:tc>
                  <a:txBody>
                    <a:bodyPr/>
                    <a:lstStyle/>
                    <a:p>
                      <a:r>
                        <a:rPr lang="sv-SE" sz="1000" b="1" kern="1200" dirty="0" smtClean="0">
                          <a:solidFill>
                            <a:schemeClr val="dk1"/>
                          </a:solidFill>
                          <a:effectLst/>
                          <a:latin typeface="+mn-lt"/>
                          <a:ea typeface="+mn-ea"/>
                          <a:cs typeface="+mn-cs"/>
                        </a:rPr>
                        <a:t>Säkerhetskulturtrappan från A till E</a:t>
                      </a:r>
                      <a:r>
                        <a:rPr lang="sv-SE" sz="1000" kern="1200" dirty="0" smtClean="0">
                          <a:solidFill>
                            <a:schemeClr val="dk1"/>
                          </a:solidFill>
                          <a:effectLst/>
                          <a:latin typeface="+mn-lt"/>
                          <a:ea typeface="+mn-ea"/>
                          <a:cs typeface="+mn-cs"/>
                        </a:rPr>
                        <a:t> är ett verktyg som kan användas för att skapa dialog kring patientsäkerhetskulturen i den egna verksamheten.</a:t>
                      </a:r>
                      <a:endParaRPr lang="sv-SE" sz="1000" dirty="0"/>
                    </a:p>
                  </a:txBody>
                  <a:tcPr/>
                </a:tc>
                <a:tc>
                  <a:txBody>
                    <a:bodyPr/>
                    <a:lstStyle/>
                    <a:p>
                      <a:pPr>
                        <a:spcBef>
                          <a:spcPts val="300"/>
                        </a:spcBef>
                        <a:spcAft>
                          <a:spcPts val="300"/>
                        </a:spcAft>
                      </a:pPr>
                      <a:r>
                        <a:rPr lang="sv-SE" sz="1000" kern="1200" dirty="0" smtClean="0">
                          <a:solidFill>
                            <a:schemeClr val="dk1"/>
                          </a:solidFill>
                          <a:effectLst/>
                          <a:latin typeface="+mn-lt"/>
                          <a:ea typeface="+mn-ea"/>
                          <a:cs typeface="+mn-cs"/>
                          <a:hlinkClick r:id="rId3"/>
                        </a:rPr>
                        <a:t>Sveriges Kommuner och</a:t>
                      </a:r>
                      <a:r>
                        <a:rPr lang="sv-SE" sz="1000" kern="1200" baseline="0" dirty="0" smtClean="0">
                          <a:solidFill>
                            <a:schemeClr val="dk1"/>
                          </a:solidFill>
                          <a:effectLst/>
                          <a:latin typeface="+mn-lt"/>
                          <a:ea typeface="+mn-ea"/>
                          <a:cs typeface="+mn-cs"/>
                          <a:hlinkClick r:id="rId3"/>
                        </a:rPr>
                        <a:t> Regioner</a:t>
                      </a:r>
                      <a:endParaRPr lang="sv-SE"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Bildobjekt 4"/>
          <p:cNvPicPr/>
          <p:nvPr/>
        </p:nvPicPr>
        <p:blipFill>
          <a:blip r:embed="rId4">
            <a:extLst>
              <a:ext uri="{28A0092B-C50C-407E-A947-70E740481C1C}">
                <a14:useLocalDpi xmlns:a14="http://schemas.microsoft.com/office/drawing/2010/main" val="0"/>
              </a:ext>
            </a:extLst>
          </a:blip>
          <a:stretch>
            <a:fillRect/>
          </a:stretch>
        </p:blipFill>
        <p:spPr>
          <a:xfrm>
            <a:off x="6701615" y="85725"/>
            <a:ext cx="2381250" cy="600075"/>
          </a:xfrm>
          <a:prstGeom prst="rect">
            <a:avLst/>
          </a:prstGeom>
        </p:spPr>
      </p:pic>
    </p:spTree>
    <p:extLst>
      <p:ext uri="{BB962C8B-B14F-4D97-AF65-F5344CB8AC3E}">
        <p14:creationId xmlns:p14="http://schemas.microsoft.com/office/powerpoint/2010/main" val="216270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sz="half" idx="1"/>
            <p:extLst>
              <p:ext uri="{D42A27DB-BD31-4B8C-83A1-F6EECF244321}">
                <p14:modId xmlns:p14="http://schemas.microsoft.com/office/powerpoint/2010/main" val="3774904006"/>
              </p:ext>
            </p:extLst>
          </p:nvPr>
        </p:nvGraphicFramePr>
        <p:xfrm>
          <a:off x="698497" y="685800"/>
          <a:ext cx="7880352" cy="3449320"/>
        </p:xfrm>
        <a:graphic>
          <a:graphicData uri="http://schemas.openxmlformats.org/drawingml/2006/table">
            <a:tbl>
              <a:tblPr firstRow="1" bandRow="1">
                <a:tableStyleId>{5C22544A-7EE6-4342-B048-85BDC9FD1C3A}</a:tableStyleId>
              </a:tblPr>
              <a:tblGrid>
                <a:gridCol w="2626784"/>
                <a:gridCol w="2626784"/>
                <a:gridCol w="2626784"/>
              </a:tblGrid>
              <a:tr h="370840">
                <a:tc>
                  <a:txBody>
                    <a:bodyPr/>
                    <a:lstStyle/>
                    <a:p>
                      <a:r>
                        <a:rPr lang="sv-SE" sz="1200" dirty="0" smtClean="0"/>
                        <a:t>Aktivitet</a:t>
                      </a:r>
                      <a:endParaRPr lang="sv-SE" sz="1200" dirty="0"/>
                    </a:p>
                  </a:txBody>
                  <a:tcPr/>
                </a:tc>
                <a:tc>
                  <a:txBody>
                    <a:bodyPr/>
                    <a:lstStyle/>
                    <a:p>
                      <a:r>
                        <a:rPr lang="sv-SE" sz="1200" dirty="0" smtClean="0"/>
                        <a:t>Metod</a:t>
                      </a:r>
                      <a:endParaRPr lang="sv-SE" sz="1200" dirty="0"/>
                    </a:p>
                  </a:txBody>
                  <a:tcPr/>
                </a:tc>
                <a:tc>
                  <a:txBody>
                    <a:bodyPr/>
                    <a:lstStyle/>
                    <a:p>
                      <a:r>
                        <a:rPr lang="sv-SE" sz="1200" dirty="0" smtClean="0"/>
                        <a:t>Litteratur/Referens</a:t>
                      </a:r>
                      <a:endParaRPr lang="sv-SE" sz="1200" dirty="0"/>
                    </a:p>
                  </a:txBody>
                  <a:tcPr/>
                </a:tc>
              </a:tr>
              <a:tr h="370840">
                <a:tc>
                  <a:txBody>
                    <a:bodyPr/>
                    <a:lstStyle/>
                    <a:p>
                      <a:r>
                        <a:rPr lang="sv-SE" sz="1000" dirty="0" smtClean="0"/>
                        <a:t>Punktprevalensmätningar</a:t>
                      </a:r>
                      <a:r>
                        <a:rPr lang="sv-SE" sz="1000" baseline="0" dirty="0" smtClean="0"/>
                        <a:t> </a:t>
                      </a:r>
                      <a:endParaRPr lang="sv-SE" sz="1000" dirty="0"/>
                    </a:p>
                  </a:txBody>
                  <a:tcPr/>
                </a:tc>
                <a:tc>
                  <a:txBody>
                    <a:bodyPr/>
                    <a:lstStyle/>
                    <a:p>
                      <a:pPr hangingPunct="0"/>
                      <a:r>
                        <a:rPr lang="sv-SE" sz="1000" dirty="0" smtClean="0"/>
                        <a:t>Mätning av skador i vården genom punktprevalensmätning inom dessa vårdskadeområden</a:t>
                      </a:r>
                    </a:p>
                    <a:p>
                      <a:pPr marL="171450" indent="-171450" hangingPunct="0">
                        <a:buFont typeface="Arial" panose="020B0604020202020204" pitchFamily="34" charset="0"/>
                        <a:buChar char="•"/>
                      </a:pPr>
                      <a:r>
                        <a:rPr lang="sv-SE" sz="1000" dirty="0" smtClean="0"/>
                        <a:t>Trycksår</a:t>
                      </a:r>
                    </a:p>
                    <a:p>
                      <a:pPr marL="171450" indent="-171450" hangingPunct="0">
                        <a:buFont typeface="Arial" panose="020B0604020202020204" pitchFamily="34" charset="0"/>
                        <a:buChar char="•"/>
                      </a:pPr>
                      <a:r>
                        <a:rPr lang="sv-SE" sz="1000" dirty="0" smtClean="0"/>
                        <a:t>Följsamhet till basala hygienföreskriften</a:t>
                      </a:r>
                    </a:p>
                    <a:p>
                      <a:pPr marL="171450" indent="-171450" hangingPunct="0">
                        <a:buFont typeface="Arial" panose="020B0604020202020204" pitchFamily="34" charset="0"/>
                        <a:buChar char="•"/>
                      </a:pPr>
                      <a:r>
                        <a:rPr lang="sv-SE" sz="1000" dirty="0" smtClean="0"/>
                        <a:t>Vårdrelaterade infektioner</a:t>
                      </a:r>
                    </a:p>
                    <a:p>
                      <a:pPr hangingPunct="0"/>
                      <a:endParaRPr lang="sv-SE" sz="1000" dirty="0"/>
                    </a:p>
                  </a:txBody>
                  <a:tcPr/>
                </a:tc>
                <a:tc>
                  <a:txBody>
                    <a:bodyPr/>
                    <a:lstStyle/>
                    <a:p>
                      <a:r>
                        <a:rPr lang="sv-SE" sz="1000" dirty="0" smtClean="0">
                          <a:hlinkClick r:id="rId2"/>
                        </a:rPr>
                        <a:t>Instruktioner och protokoll </a:t>
                      </a:r>
                      <a:r>
                        <a:rPr lang="sv-SE" sz="1000" dirty="0" smtClean="0"/>
                        <a:t>för respektive mätområde framtagna av Sveriges Kommuner och Regioner.</a:t>
                      </a:r>
                      <a:endParaRPr lang="sv-SE" sz="1000" dirty="0"/>
                    </a:p>
                  </a:txBody>
                  <a:tcPr/>
                </a:tc>
              </a:tr>
              <a:tr h="370840">
                <a:tc>
                  <a:txBody>
                    <a:bodyPr/>
                    <a:lstStyle/>
                    <a:p>
                      <a:r>
                        <a:rPr lang="sv-SE" sz="1000" dirty="0" smtClean="0"/>
                        <a:t>Bedöma risker/riskområden</a:t>
                      </a:r>
                      <a:r>
                        <a:rPr lang="sv-SE" sz="1000" baseline="0" dirty="0" smtClean="0"/>
                        <a:t> </a:t>
                      </a:r>
                      <a:endParaRPr lang="sv-SE" sz="1000" dirty="0"/>
                    </a:p>
                  </a:txBody>
                  <a:tcPr/>
                </a:tc>
                <a:tc>
                  <a:txBody>
                    <a:bodyPr/>
                    <a:lstStyle/>
                    <a:p>
                      <a:r>
                        <a:rPr lang="sv-SE" sz="1000" dirty="0" smtClean="0"/>
                        <a:t>Evidensbaserade åtgärdspaket</a:t>
                      </a:r>
                      <a:r>
                        <a:rPr lang="sv-SE" sz="1000" baseline="0" dirty="0" smtClean="0"/>
                        <a:t> som stöd för att identifiera personer med risk för </a:t>
                      </a:r>
                    </a:p>
                    <a:p>
                      <a:pPr marL="171450" indent="-171450">
                        <a:buFont typeface="Arial" panose="020B0604020202020204" pitchFamily="34" charset="0"/>
                        <a:buChar char="•"/>
                      </a:pPr>
                      <a:r>
                        <a:rPr lang="sv-SE" sz="1000" baseline="0" dirty="0" smtClean="0"/>
                        <a:t>Urinvägsinfektioner</a:t>
                      </a:r>
                    </a:p>
                    <a:p>
                      <a:pPr marL="171450" indent="-171450">
                        <a:buFont typeface="Arial" panose="020B0604020202020204" pitchFamily="34" charset="0"/>
                        <a:buChar char="•"/>
                      </a:pPr>
                      <a:r>
                        <a:rPr lang="sv-SE" sz="1000" baseline="0" dirty="0" smtClean="0"/>
                        <a:t>Sårinfektioner efter operation (postoperativa infektioner)</a:t>
                      </a:r>
                    </a:p>
                    <a:p>
                      <a:pPr marL="171450" indent="-171450">
                        <a:buFont typeface="Arial" panose="020B0604020202020204" pitchFamily="34" charset="0"/>
                        <a:buChar char="•"/>
                      </a:pPr>
                      <a:r>
                        <a:rPr lang="sv-SE" sz="1000" baseline="0" dirty="0" smtClean="0"/>
                        <a:t>Infektioner vid centralvenösa infarter</a:t>
                      </a:r>
                    </a:p>
                    <a:p>
                      <a:pPr marL="171450" indent="-171450">
                        <a:buFont typeface="Arial" panose="020B0604020202020204" pitchFamily="34" charset="0"/>
                        <a:buChar char="•"/>
                      </a:pPr>
                      <a:r>
                        <a:rPr lang="sv-SE" sz="1000" baseline="0" dirty="0" smtClean="0"/>
                        <a:t>Fall och fallskador</a:t>
                      </a:r>
                    </a:p>
                    <a:p>
                      <a:pPr marL="171450" indent="-171450">
                        <a:buFont typeface="Arial" panose="020B0604020202020204" pitchFamily="34" charset="0"/>
                        <a:buChar char="•"/>
                      </a:pPr>
                      <a:r>
                        <a:rPr lang="sv-SE" sz="1000" baseline="0" dirty="0" smtClean="0"/>
                        <a:t>Läkemedelsfel och fel i läkemedelsgenomgångar</a:t>
                      </a:r>
                    </a:p>
                    <a:p>
                      <a:pPr marL="171450" indent="-171450">
                        <a:buFont typeface="Arial" panose="020B0604020202020204" pitchFamily="34" charset="0"/>
                        <a:buChar char="•"/>
                      </a:pPr>
                      <a:r>
                        <a:rPr lang="sv-SE" sz="1000" baseline="0" dirty="0" smtClean="0"/>
                        <a:t>Ohälsa i munnen</a:t>
                      </a:r>
                    </a:p>
                    <a:p>
                      <a:pPr marL="171450" indent="-171450">
                        <a:buFont typeface="Arial" panose="020B0604020202020204" pitchFamily="34" charset="0"/>
                        <a:buChar char="•"/>
                      </a:pPr>
                      <a:r>
                        <a:rPr lang="sv-SE" sz="1000" baseline="0" dirty="0" smtClean="0"/>
                        <a:t>Undernäring</a:t>
                      </a:r>
                    </a:p>
                    <a:p>
                      <a:pPr marL="171450" indent="-171450">
                        <a:buFont typeface="Arial" panose="020B0604020202020204" pitchFamily="34" charset="0"/>
                        <a:buChar char="•"/>
                      </a:pPr>
                      <a:r>
                        <a:rPr lang="sv-SE" sz="1000" baseline="0" dirty="0" smtClean="0"/>
                        <a:t>Trycksår </a:t>
                      </a:r>
                      <a:endParaRPr lang="sv-SE" sz="1000" dirty="0"/>
                    </a:p>
                  </a:txBody>
                  <a:tcPr/>
                </a:tc>
                <a:tc>
                  <a:txBody>
                    <a:bodyPr/>
                    <a:lstStyle/>
                    <a:p>
                      <a:r>
                        <a:rPr lang="sv-SE" sz="1000" dirty="0" smtClean="0"/>
                        <a:t>Underlag finns</a:t>
                      </a:r>
                      <a:r>
                        <a:rPr lang="sv-SE" sz="1000" baseline="0" dirty="0" smtClean="0"/>
                        <a:t> publicerade på Sveriges kommuner och Regioner – skr.se</a:t>
                      </a:r>
                    </a:p>
                    <a:p>
                      <a:endParaRPr lang="sv-SE" sz="1000" baseline="0" dirty="0" smtClean="0"/>
                    </a:p>
                    <a:p>
                      <a:r>
                        <a:rPr lang="sv-SE" sz="1000" baseline="0" dirty="0" smtClean="0">
                          <a:hlinkClick r:id="rId3"/>
                        </a:rPr>
                        <a:t>https://skr.se/halsasjukvard/patientsakerhet/riskomradenatgardspaket.4493.html</a:t>
                      </a:r>
                      <a:endParaRPr lang="sv-SE" sz="1000" baseline="0" dirty="0" smtClean="0"/>
                    </a:p>
                    <a:p>
                      <a:endParaRPr lang="sv-SE" sz="1000" baseline="0" dirty="0" smtClean="0"/>
                    </a:p>
                    <a:p>
                      <a:r>
                        <a:rPr lang="sv-SE" sz="1000" baseline="0" dirty="0" smtClean="0"/>
                        <a:t>Och i Vårdhandboken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u="sng" kern="1200" dirty="0" smtClean="0">
                          <a:solidFill>
                            <a:schemeClr val="dk1"/>
                          </a:solidFill>
                          <a:effectLst/>
                          <a:latin typeface="+mn-lt"/>
                          <a:ea typeface="+mn-ea"/>
                          <a:cs typeface="+mn-cs"/>
                          <a:hlinkClick r:id="rId4"/>
                        </a:rPr>
                        <a:t>https://www.vardhandboken.se/om/mer-i-vardhandboken/patientsakerhet-och-atgardspaket-for-att-minska-vardskador/</a:t>
                      </a:r>
                      <a:endParaRPr lang="sv-SE" sz="1000" kern="1200" dirty="0" smtClean="0">
                        <a:solidFill>
                          <a:schemeClr val="dk1"/>
                        </a:solidFill>
                        <a:effectLst/>
                        <a:latin typeface="+mn-lt"/>
                        <a:ea typeface="+mn-ea"/>
                        <a:cs typeface="+mn-cs"/>
                      </a:endParaRPr>
                    </a:p>
                    <a:p>
                      <a:endParaRPr lang="sv-SE" sz="1000" dirty="0" smtClean="0"/>
                    </a:p>
                    <a:p>
                      <a:endParaRPr lang="sv-SE" sz="1000" dirty="0" smtClean="0"/>
                    </a:p>
                  </a:txBody>
                  <a:tcPr/>
                </a:tc>
              </a:tr>
            </a:tbl>
          </a:graphicData>
        </a:graphic>
      </p:graphicFrame>
      <p:pic>
        <p:nvPicPr>
          <p:cNvPr id="5" name="Bildobjekt 4"/>
          <p:cNvPicPr/>
          <p:nvPr/>
        </p:nvPicPr>
        <p:blipFill>
          <a:blip r:embed="rId5">
            <a:extLst>
              <a:ext uri="{28A0092B-C50C-407E-A947-70E740481C1C}">
                <a14:useLocalDpi xmlns:a14="http://schemas.microsoft.com/office/drawing/2010/main" val="0"/>
              </a:ext>
            </a:extLst>
          </a:blip>
          <a:stretch>
            <a:fillRect/>
          </a:stretch>
        </p:blipFill>
        <p:spPr>
          <a:xfrm>
            <a:off x="6701615" y="85725"/>
            <a:ext cx="2381250" cy="600075"/>
          </a:xfrm>
          <a:prstGeom prst="rect">
            <a:avLst/>
          </a:prstGeom>
        </p:spPr>
      </p:pic>
    </p:spTree>
    <p:extLst>
      <p:ext uri="{BB962C8B-B14F-4D97-AF65-F5344CB8AC3E}">
        <p14:creationId xmlns:p14="http://schemas.microsoft.com/office/powerpoint/2010/main" val="71918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sz="half" idx="1"/>
            <p:extLst>
              <p:ext uri="{D42A27DB-BD31-4B8C-83A1-F6EECF244321}">
                <p14:modId xmlns:p14="http://schemas.microsoft.com/office/powerpoint/2010/main" val="3790273030"/>
              </p:ext>
            </p:extLst>
          </p:nvPr>
        </p:nvGraphicFramePr>
        <p:xfrm>
          <a:off x="698497" y="685800"/>
          <a:ext cx="7880352" cy="4348480"/>
        </p:xfrm>
        <a:graphic>
          <a:graphicData uri="http://schemas.openxmlformats.org/drawingml/2006/table">
            <a:tbl>
              <a:tblPr firstRow="1" bandRow="1">
                <a:tableStyleId>{5C22544A-7EE6-4342-B048-85BDC9FD1C3A}</a:tableStyleId>
              </a:tblPr>
              <a:tblGrid>
                <a:gridCol w="2626784"/>
                <a:gridCol w="2626784"/>
                <a:gridCol w="2626784"/>
              </a:tblGrid>
              <a:tr h="370840">
                <a:tc>
                  <a:txBody>
                    <a:bodyPr/>
                    <a:lstStyle/>
                    <a:p>
                      <a:r>
                        <a:rPr lang="sv-SE" sz="1200" dirty="0" smtClean="0"/>
                        <a:t>Aktivitet</a:t>
                      </a:r>
                      <a:endParaRPr lang="sv-SE" sz="1200" dirty="0"/>
                    </a:p>
                  </a:txBody>
                  <a:tcPr/>
                </a:tc>
                <a:tc>
                  <a:txBody>
                    <a:bodyPr/>
                    <a:lstStyle/>
                    <a:p>
                      <a:r>
                        <a:rPr lang="sv-SE" sz="1200" dirty="0" smtClean="0"/>
                        <a:t>Metod</a:t>
                      </a:r>
                      <a:endParaRPr lang="sv-SE" sz="1200" dirty="0"/>
                    </a:p>
                  </a:txBody>
                  <a:tcPr/>
                </a:tc>
                <a:tc>
                  <a:txBody>
                    <a:bodyPr/>
                    <a:lstStyle/>
                    <a:p>
                      <a:r>
                        <a:rPr lang="sv-SE" sz="1200" dirty="0" smtClean="0"/>
                        <a:t>Litteratur/Referens</a:t>
                      </a:r>
                      <a:endParaRPr lang="sv-SE" sz="1200" dirty="0"/>
                    </a:p>
                  </a:txBody>
                  <a:tcPr/>
                </a:tc>
              </a:tr>
              <a:tr h="370840">
                <a:tc>
                  <a:txBody>
                    <a:bodyPr/>
                    <a:lstStyle/>
                    <a:p>
                      <a:r>
                        <a:rPr lang="sv-SE" sz="1000" dirty="0" smtClean="0"/>
                        <a:t>Säker kommunikation</a:t>
                      </a:r>
                      <a:r>
                        <a:rPr lang="sv-SE" sz="1000" baseline="0" dirty="0" smtClean="0"/>
                        <a:t> </a:t>
                      </a:r>
                      <a:endParaRPr lang="sv-SE" sz="1000" dirty="0"/>
                    </a:p>
                  </a:txBody>
                  <a:tcPr/>
                </a:tc>
                <a:tc>
                  <a:txBody>
                    <a:bodyPr/>
                    <a:lstStyle/>
                    <a:p>
                      <a:r>
                        <a:rPr lang="sv-SE" sz="1000" dirty="0" smtClean="0"/>
                        <a:t>SBAR</a:t>
                      </a:r>
                      <a:r>
                        <a:rPr lang="sv-SE" sz="1000" baseline="0" dirty="0" smtClean="0"/>
                        <a:t> är ett sätta att kommunicera strukturerat i vården. </a:t>
                      </a:r>
                      <a:br>
                        <a:rPr lang="sv-SE" sz="1000" baseline="0" dirty="0" smtClean="0"/>
                      </a:br>
                      <a:r>
                        <a:rPr lang="sv-SE" sz="1000" baseline="0" dirty="0" smtClean="0">
                          <a:hlinkClick r:id="rId2"/>
                        </a:rPr>
                        <a:t>https://skr.se/halsasjukvard/patientsakerhet/sbarstruktureradkommunikation.748.html</a:t>
                      </a:r>
                      <a:endParaRPr lang="sv-SE" sz="1000" baseline="0" dirty="0" smtClean="0"/>
                    </a:p>
                    <a:p>
                      <a:endParaRPr lang="sv-SE" sz="1000" baseline="0" dirty="0" smtClean="0"/>
                    </a:p>
                    <a:p>
                      <a:endParaRPr lang="sv-SE" sz="1000" dirty="0" smtClean="0"/>
                    </a:p>
                    <a:p>
                      <a:endParaRPr lang="sv-SE" sz="1000" dirty="0"/>
                    </a:p>
                  </a:txBody>
                  <a:tcPr/>
                </a:tc>
                <a:tc>
                  <a:txBody>
                    <a:bodyPr/>
                    <a:lstStyle/>
                    <a:p>
                      <a:pPr>
                        <a:spcBef>
                          <a:spcPts val="300"/>
                        </a:spcBef>
                        <a:spcAft>
                          <a:spcPts val="300"/>
                        </a:spcAft>
                      </a:pPr>
                      <a:r>
                        <a:rPr lang="sv-SE" sz="1000" kern="1200" dirty="0" smtClean="0">
                          <a:solidFill>
                            <a:schemeClr val="dk1"/>
                          </a:solidFill>
                          <a:effectLst/>
                          <a:latin typeface="+mn-lt"/>
                          <a:ea typeface="+mn-ea"/>
                          <a:cs typeface="+mn-cs"/>
                          <a:hlinkClick r:id="rId3"/>
                        </a:rPr>
                        <a:t>SBAR för strukturerad kommunikation </a:t>
                      </a:r>
                      <a:r>
                        <a:rPr lang="sv-SE" sz="1000" kern="1200" dirty="0" smtClean="0">
                          <a:solidFill>
                            <a:schemeClr val="dk1"/>
                          </a:solidFill>
                          <a:effectLst/>
                          <a:latin typeface="+mn-lt"/>
                          <a:ea typeface="+mn-ea"/>
                          <a:cs typeface="+mn-cs"/>
                        </a:rPr>
                        <a:t>(SKR) </a:t>
                      </a:r>
                    </a:p>
                    <a:p>
                      <a:pPr>
                        <a:spcBef>
                          <a:spcPts val="300"/>
                        </a:spcBef>
                        <a:spcAft>
                          <a:spcPts val="300"/>
                        </a:spcAft>
                      </a:pPr>
                      <a:r>
                        <a:rPr lang="sv-SE" sz="1000" b="0" kern="1200" dirty="0" smtClean="0">
                          <a:solidFill>
                            <a:schemeClr val="dk1"/>
                          </a:solidFill>
                          <a:effectLst/>
                          <a:latin typeface="+mn-lt"/>
                          <a:ea typeface="+mn-ea"/>
                          <a:cs typeface="+mn-cs"/>
                        </a:rPr>
                        <a:t>Utvecklat av: </a:t>
                      </a:r>
                      <a:br>
                        <a:rPr lang="sv-SE" sz="1000" b="0" kern="1200" dirty="0" smtClean="0">
                          <a:solidFill>
                            <a:schemeClr val="dk1"/>
                          </a:solidFill>
                          <a:effectLst/>
                          <a:latin typeface="+mn-lt"/>
                          <a:ea typeface="+mn-ea"/>
                          <a:cs typeface="+mn-cs"/>
                        </a:rPr>
                      </a:br>
                      <a:r>
                        <a:rPr lang="sv-SE" sz="1000" b="0" kern="1200" dirty="0" smtClean="0">
                          <a:solidFill>
                            <a:schemeClr val="dk1"/>
                          </a:solidFill>
                          <a:effectLst/>
                          <a:latin typeface="+mn-lt"/>
                          <a:ea typeface="+mn-ea"/>
                          <a:cs typeface="+mn-cs"/>
                        </a:rPr>
                        <a:t>Nätverket för patientsäkerhet</a:t>
                      </a:r>
                      <a:r>
                        <a:rPr lang="sv-SE" sz="1000" b="0" kern="1200" baseline="0" dirty="0" smtClean="0">
                          <a:solidFill>
                            <a:schemeClr val="dk1"/>
                          </a:solidFill>
                          <a:effectLst/>
                          <a:latin typeface="+mn-lt"/>
                          <a:ea typeface="+mn-ea"/>
                          <a:cs typeface="+mn-cs"/>
                        </a:rPr>
                        <a:t> </a:t>
                      </a:r>
                      <a:br>
                        <a:rPr lang="sv-SE" sz="1000" b="0" kern="1200" baseline="0" dirty="0" smtClean="0">
                          <a:solidFill>
                            <a:schemeClr val="dk1"/>
                          </a:solidFill>
                          <a:effectLst/>
                          <a:latin typeface="+mn-lt"/>
                          <a:ea typeface="+mn-ea"/>
                          <a:cs typeface="+mn-cs"/>
                        </a:rPr>
                      </a:br>
                      <a:r>
                        <a:rPr lang="sv-SE" sz="1000" b="0" kern="1200" baseline="0" dirty="0" smtClean="0">
                          <a:solidFill>
                            <a:schemeClr val="dk1"/>
                          </a:solidFill>
                          <a:effectLst/>
                          <a:latin typeface="+mn-lt"/>
                          <a:ea typeface="+mn-ea"/>
                          <a:cs typeface="+mn-cs"/>
                        </a:rPr>
                        <a:t>Landstingens Ömsesidiga Försäkringsbolag</a:t>
                      </a:r>
                      <a:br>
                        <a:rPr lang="sv-SE" sz="1000" b="0" kern="1200" baseline="0" dirty="0" smtClean="0">
                          <a:solidFill>
                            <a:schemeClr val="dk1"/>
                          </a:solidFill>
                          <a:effectLst/>
                          <a:latin typeface="+mn-lt"/>
                          <a:ea typeface="+mn-ea"/>
                          <a:cs typeface="+mn-cs"/>
                        </a:rPr>
                      </a:br>
                      <a:r>
                        <a:rPr lang="sv-SE" sz="1000" b="0" kern="1200" baseline="0" dirty="0" smtClean="0">
                          <a:solidFill>
                            <a:schemeClr val="dk1"/>
                          </a:solidFill>
                          <a:effectLst/>
                          <a:latin typeface="+mn-lt"/>
                          <a:ea typeface="+mn-ea"/>
                          <a:cs typeface="+mn-cs"/>
                        </a:rPr>
                        <a:t>Sveriges kommuner och landsting – </a:t>
                      </a:r>
                      <a:r>
                        <a:rPr lang="sv-SE" sz="1000" b="0" kern="1200" baseline="0" dirty="0" err="1" smtClean="0">
                          <a:solidFill>
                            <a:schemeClr val="dk1"/>
                          </a:solidFill>
                          <a:effectLst/>
                          <a:latin typeface="+mn-lt"/>
                          <a:ea typeface="+mn-ea"/>
                          <a:cs typeface="+mn-cs"/>
                        </a:rPr>
                        <a:t>skr</a:t>
                      </a:r>
                      <a:r>
                        <a:rPr lang="sv-SE" sz="1000" b="0" kern="1200" baseline="0" dirty="0" smtClean="0">
                          <a:solidFill>
                            <a:schemeClr val="dk1"/>
                          </a:solidFill>
                          <a:effectLst/>
                          <a:latin typeface="+mn-lt"/>
                          <a:ea typeface="+mn-ea"/>
                          <a:cs typeface="+mn-cs"/>
                        </a:rPr>
                        <a:t/>
                      </a:r>
                      <a:br>
                        <a:rPr lang="sv-SE" sz="1000" b="0" kern="1200" baseline="0" dirty="0" smtClean="0">
                          <a:solidFill>
                            <a:schemeClr val="dk1"/>
                          </a:solidFill>
                          <a:effectLst/>
                          <a:latin typeface="+mn-lt"/>
                          <a:ea typeface="+mn-ea"/>
                          <a:cs typeface="+mn-cs"/>
                        </a:rPr>
                      </a:br>
                      <a:r>
                        <a:rPr lang="sv-SE" sz="1000" b="0" kern="1200" baseline="0" dirty="0" smtClean="0">
                          <a:solidFill>
                            <a:schemeClr val="dk1"/>
                          </a:solidFill>
                          <a:effectLst/>
                          <a:latin typeface="+mn-lt"/>
                          <a:ea typeface="+mn-ea"/>
                          <a:cs typeface="+mn-cs"/>
                        </a:rPr>
                        <a:t>Sveriges läkarförbund</a:t>
                      </a:r>
                      <a:br>
                        <a:rPr lang="sv-SE" sz="1000" b="0" kern="1200" baseline="0" dirty="0" smtClean="0">
                          <a:solidFill>
                            <a:schemeClr val="dk1"/>
                          </a:solidFill>
                          <a:effectLst/>
                          <a:latin typeface="+mn-lt"/>
                          <a:ea typeface="+mn-ea"/>
                          <a:cs typeface="+mn-cs"/>
                        </a:rPr>
                      </a:br>
                      <a:r>
                        <a:rPr lang="sv-SE" sz="1000" b="0" kern="1200" baseline="0" dirty="0" smtClean="0">
                          <a:solidFill>
                            <a:schemeClr val="dk1"/>
                          </a:solidFill>
                          <a:effectLst/>
                          <a:latin typeface="+mn-lt"/>
                          <a:ea typeface="+mn-ea"/>
                          <a:cs typeface="+mn-cs"/>
                        </a:rPr>
                        <a:t>Vårdföretagarna</a:t>
                      </a:r>
                      <a:endParaRPr lang="sv-SE"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smtClean="0">
                          <a:hlinkClick r:id="rId4"/>
                        </a:rPr>
                        <a:t>https://www.vgregion.se/halsa-och-vard/vardgivarwebben/amnesomraden/jamlik-vard/forsta-mig-ratt/</a:t>
                      </a:r>
                      <a:endParaRPr lang="sv-SE" sz="1000" dirty="0" smtClean="0"/>
                    </a:p>
                    <a:p>
                      <a:endParaRPr lang="sv-SE" sz="1000" dirty="0" smtClean="0"/>
                    </a:p>
                    <a:p>
                      <a:r>
                        <a:rPr lang="sv-SE" sz="1000" dirty="0" smtClean="0"/>
                        <a:t>Förstå mig rätt.</a:t>
                      </a:r>
                      <a:endParaRPr lang="sv-SE" sz="1000" dirty="0"/>
                    </a:p>
                  </a:txBody>
                  <a:tcPr/>
                </a:tc>
                <a:tc>
                  <a:txBody>
                    <a:bodyPr/>
                    <a:lstStyle/>
                    <a:p>
                      <a:r>
                        <a:rPr lang="sv-SE" sz="1000" dirty="0" err="1" smtClean="0"/>
                        <a:t>Teach</a:t>
                      </a:r>
                      <a:r>
                        <a:rPr lang="sv-SE" sz="1000" dirty="0" smtClean="0"/>
                        <a:t>-back</a:t>
                      </a:r>
                      <a:r>
                        <a:rPr lang="sv-SE" sz="1000" baseline="0" dirty="0" smtClean="0"/>
                        <a:t> är en evidensbaserad, enkel effektiv samtalsmetod för att minska missförstånd i patientmötet och öka patientsäkerheten. </a:t>
                      </a:r>
                    </a:p>
                    <a:p>
                      <a:r>
                        <a:rPr lang="sv-SE" sz="1000" baseline="0" dirty="0" smtClean="0"/>
                        <a:t>Verktyget- Förstå mig rätt   vgr.se</a:t>
                      </a:r>
                    </a:p>
                    <a:p>
                      <a:endParaRPr lang="sv-SE" sz="1000" dirty="0"/>
                    </a:p>
                  </a:txBody>
                  <a:tcPr/>
                </a:tc>
                <a:tc>
                  <a:txBody>
                    <a:bodyPr/>
                    <a:lstStyle/>
                    <a:p>
                      <a:r>
                        <a:rPr lang="sv-SE" sz="1000" b="1" kern="1200" dirty="0" smtClean="0">
                          <a:solidFill>
                            <a:schemeClr val="dk1"/>
                          </a:solidFill>
                          <a:effectLst/>
                          <a:latin typeface="+mn-lt"/>
                          <a:ea typeface="+mn-ea"/>
                          <a:cs typeface="+mn-cs"/>
                        </a:rPr>
                        <a:t>Forskningsreferenser: </a:t>
                      </a:r>
                      <a:endParaRPr lang="sv-SE" sz="1000" kern="1200" dirty="0" smtClean="0">
                        <a:solidFill>
                          <a:schemeClr val="dk1"/>
                        </a:solidFill>
                        <a:effectLst/>
                        <a:latin typeface="+mn-lt"/>
                        <a:ea typeface="+mn-ea"/>
                        <a:cs typeface="+mn-cs"/>
                      </a:endParaRPr>
                    </a:p>
                    <a:p>
                      <a:r>
                        <a:rPr lang="sv-SE" sz="1000" kern="1200" dirty="0" smtClean="0">
                          <a:solidFill>
                            <a:schemeClr val="dk1"/>
                          </a:solidFill>
                          <a:effectLst/>
                          <a:latin typeface="+mn-lt"/>
                          <a:ea typeface="+mn-ea"/>
                          <a:cs typeface="+mn-cs"/>
                        </a:rPr>
                        <a:t>Har tagits fram med stöd av Kunskapscentrum för jämlik vård, Västra Götalandsregionen.</a:t>
                      </a:r>
                    </a:p>
                    <a:p>
                      <a:r>
                        <a:rPr lang="sv-SE" sz="1000" kern="1200" dirty="0" smtClean="0">
                          <a:solidFill>
                            <a:schemeClr val="dk1"/>
                          </a:solidFill>
                          <a:effectLst/>
                          <a:latin typeface="+mn-lt"/>
                          <a:ea typeface="+mn-ea"/>
                          <a:cs typeface="+mn-cs"/>
                        </a:rPr>
                        <a:t>För mer information samt forskningsreferenser, se</a:t>
                      </a:r>
                    </a:p>
                    <a:p>
                      <a:r>
                        <a:rPr lang="sv-SE" sz="1000" kern="1200" dirty="0" smtClean="0">
                          <a:solidFill>
                            <a:schemeClr val="dk1"/>
                          </a:solidFill>
                          <a:effectLst/>
                          <a:latin typeface="+mn-lt"/>
                          <a:ea typeface="+mn-ea"/>
                          <a:cs typeface="+mn-cs"/>
                          <a:hlinkClick r:id="rId5"/>
                        </a:rPr>
                        <a:t>http://jamlikvard.vgregion.se/</a:t>
                      </a:r>
                      <a:endParaRPr lang="sv-SE" sz="1000" kern="1200" dirty="0" smtClean="0">
                        <a:solidFill>
                          <a:schemeClr val="dk1"/>
                        </a:solidFill>
                        <a:effectLst/>
                        <a:latin typeface="+mn-lt"/>
                        <a:ea typeface="+mn-ea"/>
                        <a:cs typeface="+mn-cs"/>
                      </a:endParaRPr>
                    </a:p>
                  </a:txBody>
                  <a:tcPr marL="68580" marR="68580" marT="0" marB="0"/>
                </a:tc>
              </a:tr>
              <a:tr h="370840">
                <a:tc>
                  <a:txBody>
                    <a:bodyPr/>
                    <a:lstStyle/>
                    <a:p>
                      <a:r>
                        <a:rPr lang="sv-SE" sz="1000" smtClean="0"/>
                        <a:t>Gröna Korset</a:t>
                      </a:r>
                    </a:p>
                    <a:p>
                      <a:r>
                        <a:rPr lang="sv-SE" sz="1000" dirty="0" smtClean="0"/>
                        <a:t>Visuell metod</a:t>
                      </a:r>
                      <a:r>
                        <a:rPr lang="sv-SE" sz="1000" baseline="0" dirty="0" smtClean="0"/>
                        <a:t> för att i det dagliga arbetet visualiserad och identifiera risker och vårdskador i realtid</a:t>
                      </a:r>
                      <a:endParaRPr lang="sv-SE" sz="1000" dirty="0"/>
                    </a:p>
                  </a:txBody>
                  <a:tcPr/>
                </a:tc>
                <a:tc>
                  <a:txBody>
                    <a:bodyPr/>
                    <a:lstStyle/>
                    <a:p>
                      <a:r>
                        <a:rPr lang="sv-SE" sz="1000" kern="1200" dirty="0" smtClean="0">
                          <a:solidFill>
                            <a:schemeClr val="dk1"/>
                          </a:solidFill>
                          <a:effectLst/>
                          <a:latin typeface="+mn-lt"/>
                          <a:ea typeface="+mn-ea"/>
                          <a:cs typeface="+mn-cs"/>
                        </a:rPr>
                        <a:t>En metod för att visualisera avvikelser som risker och skador i olika sammanhang. Den kan även användas för att följa utveckling av olika fokusområden. Metoden används med fördel i samband med daglig styrning/pulsmöten eftersom den är snabb och enkel. Är en del i det systematiska patientsäkerhetsarbetet och syftar till att öka patientsäkerheten och stärka patientsäkerhetskulturen</a:t>
                      </a:r>
                      <a:endParaRPr lang="sv-SE" sz="1000" dirty="0"/>
                    </a:p>
                  </a:txBody>
                  <a:tcPr/>
                </a:tc>
                <a:tc>
                  <a:txBody>
                    <a:bodyPr/>
                    <a:lstStyle/>
                    <a:p>
                      <a:r>
                        <a:rPr lang="sv-SE" sz="1000" b="1" kern="1200" dirty="0" smtClean="0">
                          <a:solidFill>
                            <a:schemeClr val="dk1"/>
                          </a:solidFill>
                          <a:effectLst/>
                          <a:latin typeface="+mn-lt"/>
                          <a:ea typeface="+mn-ea"/>
                          <a:cs typeface="+mn-cs"/>
                        </a:rPr>
                        <a:t>Ursprung </a:t>
                      </a:r>
                      <a:endParaRPr lang="sv-SE" sz="1000" kern="1200" dirty="0" smtClean="0">
                        <a:solidFill>
                          <a:schemeClr val="dk1"/>
                        </a:solidFill>
                        <a:effectLst/>
                        <a:latin typeface="+mn-lt"/>
                        <a:ea typeface="+mn-ea"/>
                        <a:cs typeface="+mn-cs"/>
                      </a:endParaRPr>
                    </a:p>
                    <a:p>
                      <a:r>
                        <a:rPr lang="sv-SE" sz="1000" kern="1200" dirty="0" smtClean="0">
                          <a:solidFill>
                            <a:schemeClr val="dk1"/>
                          </a:solidFill>
                          <a:effectLst/>
                          <a:latin typeface="+mn-lt"/>
                          <a:ea typeface="+mn-ea"/>
                          <a:cs typeface="+mn-cs"/>
                        </a:rPr>
                        <a:t>Utvecklad från industrins </a:t>
                      </a:r>
                      <a:r>
                        <a:rPr lang="sv-SE" sz="1000" kern="1200" dirty="0" err="1" smtClean="0">
                          <a:solidFill>
                            <a:schemeClr val="dk1"/>
                          </a:solidFill>
                          <a:effectLst/>
                          <a:latin typeface="+mn-lt"/>
                          <a:ea typeface="+mn-ea"/>
                          <a:cs typeface="+mn-cs"/>
                        </a:rPr>
                        <a:t>Safy</a:t>
                      </a:r>
                      <a:r>
                        <a:rPr lang="sv-SE" sz="1000" kern="1200" dirty="0" smtClean="0">
                          <a:solidFill>
                            <a:schemeClr val="dk1"/>
                          </a:solidFill>
                          <a:effectLst/>
                          <a:latin typeface="+mn-lt"/>
                          <a:ea typeface="+mn-ea"/>
                          <a:cs typeface="+mn-cs"/>
                        </a:rPr>
                        <a:t> cross. Se Region Västra Götaland.</a:t>
                      </a:r>
                    </a:p>
                    <a:p>
                      <a:endParaRPr lang="sv-SE" sz="1000" kern="1200" dirty="0" smtClean="0">
                        <a:solidFill>
                          <a:schemeClr val="dk1"/>
                        </a:solidFill>
                        <a:effectLst/>
                        <a:latin typeface="+mn-lt"/>
                        <a:ea typeface="+mn-ea"/>
                        <a:cs typeface="+mn-cs"/>
                      </a:endParaRPr>
                    </a:p>
                  </a:txBody>
                  <a:tcPr marL="68580" marR="68580" marT="0" marB="0"/>
                </a:tc>
              </a:tr>
            </a:tbl>
          </a:graphicData>
        </a:graphic>
      </p:graphicFrame>
      <p:pic>
        <p:nvPicPr>
          <p:cNvPr id="5" name="Bildobjekt 4"/>
          <p:cNvPicPr/>
          <p:nvPr/>
        </p:nvPicPr>
        <p:blipFill>
          <a:blip r:embed="rId6">
            <a:extLst>
              <a:ext uri="{28A0092B-C50C-407E-A947-70E740481C1C}">
                <a14:useLocalDpi xmlns:a14="http://schemas.microsoft.com/office/drawing/2010/main" val="0"/>
              </a:ext>
            </a:extLst>
          </a:blip>
          <a:stretch>
            <a:fillRect/>
          </a:stretch>
        </p:blipFill>
        <p:spPr>
          <a:xfrm>
            <a:off x="6701615" y="85725"/>
            <a:ext cx="2381250" cy="600075"/>
          </a:xfrm>
          <a:prstGeom prst="rect">
            <a:avLst/>
          </a:prstGeom>
        </p:spPr>
      </p:pic>
    </p:spTree>
    <p:extLst>
      <p:ext uri="{BB962C8B-B14F-4D97-AF65-F5344CB8AC3E}">
        <p14:creationId xmlns:p14="http://schemas.microsoft.com/office/powerpoint/2010/main" val="2273524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sz="half" idx="1"/>
            <p:extLst>
              <p:ext uri="{D42A27DB-BD31-4B8C-83A1-F6EECF244321}">
                <p14:modId xmlns:p14="http://schemas.microsoft.com/office/powerpoint/2010/main" val="4255882686"/>
              </p:ext>
            </p:extLst>
          </p:nvPr>
        </p:nvGraphicFramePr>
        <p:xfrm>
          <a:off x="698497" y="685800"/>
          <a:ext cx="7880352" cy="4185920"/>
        </p:xfrm>
        <a:graphic>
          <a:graphicData uri="http://schemas.openxmlformats.org/drawingml/2006/table">
            <a:tbl>
              <a:tblPr firstRow="1" bandRow="1">
                <a:tableStyleId>{5C22544A-7EE6-4342-B048-85BDC9FD1C3A}</a:tableStyleId>
              </a:tblPr>
              <a:tblGrid>
                <a:gridCol w="2626784"/>
                <a:gridCol w="2626784"/>
                <a:gridCol w="2626784"/>
              </a:tblGrid>
              <a:tr h="370840">
                <a:tc>
                  <a:txBody>
                    <a:bodyPr/>
                    <a:lstStyle/>
                    <a:p>
                      <a:r>
                        <a:rPr lang="sv-SE" sz="1200" dirty="0" smtClean="0"/>
                        <a:t>Aktivitet</a:t>
                      </a:r>
                      <a:endParaRPr lang="sv-SE" sz="1200" dirty="0"/>
                    </a:p>
                  </a:txBody>
                  <a:tcPr/>
                </a:tc>
                <a:tc>
                  <a:txBody>
                    <a:bodyPr/>
                    <a:lstStyle/>
                    <a:p>
                      <a:r>
                        <a:rPr lang="sv-SE" sz="1200" dirty="0" smtClean="0"/>
                        <a:t>Metod</a:t>
                      </a:r>
                      <a:endParaRPr lang="sv-SE" sz="1200" dirty="0"/>
                    </a:p>
                  </a:txBody>
                  <a:tcPr/>
                </a:tc>
                <a:tc>
                  <a:txBody>
                    <a:bodyPr/>
                    <a:lstStyle/>
                    <a:p>
                      <a:r>
                        <a:rPr lang="sv-SE" sz="1200" dirty="0" smtClean="0"/>
                        <a:t>Litteratur/Referens</a:t>
                      </a:r>
                      <a:endParaRPr lang="sv-SE" sz="1200" dirty="0"/>
                    </a:p>
                  </a:txBody>
                  <a:tcPr/>
                </a:tc>
              </a:tr>
              <a:tr h="370840">
                <a:tc>
                  <a:txBody>
                    <a:bodyPr/>
                    <a:lstStyle/>
                    <a:p>
                      <a:r>
                        <a:rPr lang="sv-SE" sz="1000" dirty="0" smtClean="0"/>
                        <a:t>Övrigt </a:t>
                      </a:r>
                      <a:endParaRPr lang="sv-SE" sz="1000" dirty="0"/>
                    </a:p>
                  </a:txBody>
                  <a:tcPr/>
                </a:tc>
                <a:tc>
                  <a:txBody>
                    <a:bodyPr/>
                    <a:lstStyle/>
                    <a:p>
                      <a:r>
                        <a:rPr lang="sv-SE" sz="1000" kern="1200" dirty="0" smtClean="0">
                          <a:solidFill>
                            <a:schemeClr val="dk1"/>
                          </a:solidFill>
                          <a:effectLst/>
                          <a:latin typeface="+mn-lt"/>
                          <a:ea typeface="+mn-ea"/>
                          <a:cs typeface="+mn-cs"/>
                        </a:rPr>
                        <a:t>NEWS/NEWS2, National </a:t>
                      </a:r>
                      <a:r>
                        <a:rPr lang="sv-SE" sz="1000" kern="1200" dirty="0" err="1" smtClean="0">
                          <a:solidFill>
                            <a:schemeClr val="dk1"/>
                          </a:solidFill>
                          <a:effectLst/>
                          <a:latin typeface="+mn-lt"/>
                          <a:ea typeface="+mn-ea"/>
                          <a:cs typeface="+mn-cs"/>
                        </a:rPr>
                        <a:t>Early</a:t>
                      </a:r>
                      <a:r>
                        <a:rPr lang="sv-SE" sz="1000" kern="1200" dirty="0" smtClean="0">
                          <a:solidFill>
                            <a:schemeClr val="dk1"/>
                          </a:solidFill>
                          <a:effectLst/>
                          <a:latin typeface="+mn-lt"/>
                          <a:ea typeface="+mn-ea"/>
                          <a:cs typeface="+mn-cs"/>
                        </a:rPr>
                        <a:t> </a:t>
                      </a:r>
                      <a:r>
                        <a:rPr lang="sv-SE" sz="1000" kern="1200" dirty="0" err="1" smtClean="0">
                          <a:solidFill>
                            <a:schemeClr val="dk1"/>
                          </a:solidFill>
                          <a:effectLst/>
                          <a:latin typeface="+mn-lt"/>
                          <a:ea typeface="+mn-ea"/>
                          <a:cs typeface="+mn-cs"/>
                        </a:rPr>
                        <a:t>Warning</a:t>
                      </a:r>
                      <a:r>
                        <a:rPr lang="sv-SE" sz="1000" kern="1200" dirty="0" smtClean="0">
                          <a:solidFill>
                            <a:schemeClr val="dk1"/>
                          </a:solidFill>
                          <a:effectLst/>
                          <a:latin typeface="+mn-lt"/>
                          <a:ea typeface="+mn-ea"/>
                          <a:cs typeface="+mn-cs"/>
                        </a:rPr>
                        <a:t> Score, är en enhetlig bedömningsskala (</a:t>
                      </a:r>
                      <a:r>
                        <a:rPr lang="sv-SE" sz="1000" kern="1200" dirty="0" err="1" smtClean="0">
                          <a:solidFill>
                            <a:schemeClr val="dk1"/>
                          </a:solidFill>
                          <a:effectLst/>
                          <a:latin typeface="+mn-lt"/>
                          <a:ea typeface="+mn-ea"/>
                          <a:cs typeface="+mn-cs"/>
                        </a:rPr>
                        <a:t>scoringsystem</a:t>
                      </a:r>
                      <a:r>
                        <a:rPr lang="sv-SE" sz="1000" kern="1200" dirty="0" smtClean="0">
                          <a:solidFill>
                            <a:schemeClr val="dk1"/>
                          </a:solidFill>
                          <a:effectLst/>
                          <a:latin typeface="+mn-lt"/>
                          <a:ea typeface="+mn-ea"/>
                          <a:cs typeface="+mn-cs"/>
                        </a:rPr>
                        <a:t>) för identifiering och bedömning av kritiskt sjuka patienter </a:t>
                      </a:r>
                      <a:endParaRPr lang="sv-SE" sz="1000" dirty="0"/>
                    </a:p>
                  </a:txBody>
                  <a:tcPr/>
                </a:tc>
                <a:tc>
                  <a:txBody>
                    <a:bodyPr/>
                    <a:lstStyle/>
                    <a:p>
                      <a:r>
                        <a:rPr lang="sv-SE" sz="1000" kern="1200" dirty="0" smtClean="0">
                          <a:solidFill>
                            <a:schemeClr val="dk1"/>
                          </a:solidFill>
                          <a:effectLst/>
                          <a:latin typeface="+mn-lt"/>
                          <a:ea typeface="+mn-ea"/>
                          <a:cs typeface="+mn-cs"/>
                          <a:hlinkClick r:id="rId2"/>
                        </a:rPr>
                        <a:t>National </a:t>
                      </a:r>
                      <a:r>
                        <a:rPr lang="sv-SE" sz="1000" kern="1200" dirty="0" err="1" smtClean="0">
                          <a:solidFill>
                            <a:schemeClr val="dk1"/>
                          </a:solidFill>
                          <a:effectLst/>
                          <a:latin typeface="+mn-lt"/>
                          <a:ea typeface="+mn-ea"/>
                          <a:cs typeface="+mn-cs"/>
                          <a:hlinkClick r:id="rId2"/>
                        </a:rPr>
                        <a:t>Early</a:t>
                      </a:r>
                      <a:r>
                        <a:rPr lang="sv-SE" sz="1000" kern="1200" dirty="0" smtClean="0">
                          <a:solidFill>
                            <a:schemeClr val="dk1"/>
                          </a:solidFill>
                          <a:effectLst/>
                          <a:latin typeface="+mn-lt"/>
                          <a:ea typeface="+mn-ea"/>
                          <a:cs typeface="+mn-cs"/>
                          <a:hlinkClick r:id="rId2"/>
                        </a:rPr>
                        <a:t> </a:t>
                      </a:r>
                      <a:r>
                        <a:rPr lang="sv-SE" sz="1000" kern="1200" dirty="0" err="1" smtClean="0">
                          <a:solidFill>
                            <a:schemeClr val="dk1"/>
                          </a:solidFill>
                          <a:effectLst/>
                          <a:latin typeface="+mn-lt"/>
                          <a:ea typeface="+mn-ea"/>
                          <a:cs typeface="+mn-cs"/>
                          <a:hlinkClick r:id="rId2"/>
                        </a:rPr>
                        <a:t>Warning</a:t>
                      </a:r>
                      <a:r>
                        <a:rPr lang="sv-SE" sz="1000" kern="1200" dirty="0" smtClean="0">
                          <a:solidFill>
                            <a:schemeClr val="dk1"/>
                          </a:solidFill>
                          <a:effectLst/>
                          <a:latin typeface="+mn-lt"/>
                          <a:ea typeface="+mn-ea"/>
                          <a:cs typeface="+mn-cs"/>
                          <a:hlinkClick r:id="rId2"/>
                        </a:rPr>
                        <a:t> Score (NEWS) </a:t>
                      </a:r>
                      <a:r>
                        <a:rPr lang="sv-SE" sz="1000" kern="1200" dirty="0" smtClean="0">
                          <a:solidFill>
                            <a:schemeClr val="dk1"/>
                          </a:solidFill>
                          <a:effectLst/>
                          <a:latin typeface="+mn-lt"/>
                          <a:ea typeface="+mn-ea"/>
                          <a:cs typeface="+mn-cs"/>
                        </a:rPr>
                        <a:t>är ett validerat instrument. Används på flera ställen i </a:t>
                      </a:r>
                      <a:r>
                        <a:rPr lang="sv-SE" sz="1000" kern="1200" dirty="0" err="1" smtClean="0">
                          <a:solidFill>
                            <a:schemeClr val="dk1"/>
                          </a:solidFill>
                          <a:effectLst/>
                          <a:latin typeface="+mn-lt"/>
                          <a:ea typeface="+mn-ea"/>
                          <a:cs typeface="+mn-cs"/>
                        </a:rPr>
                        <a:t>värden.Översatt</a:t>
                      </a:r>
                      <a:r>
                        <a:rPr lang="sv-SE" sz="1000" kern="1200" dirty="0" smtClean="0">
                          <a:solidFill>
                            <a:schemeClr val="dk1"/>
                          </a:solidFill>
                          <a:effectLst/>
                          <a:latin typeface="+mn-lt"/>
                          <a:ea typeface="+mn-ea"/>
                          <a:cs typeface="+mn-cs"/>
                        </a:rPr>
                        <a:t> från England. </a:t>
                      </a:r>
                    </a:p>
                    <a:p>
                      <a:r>
                        <a:rPr lang="sv-SE" sz="1000" kern="1200" dirty="0" smtClean="0">
                          <a:solidFill>
                            <a:schemeClr val="dk1"/>
                          </a:solidFill>
                          <a:effectLst/>
                          <a:latin typeface="+mn-lt"/>
                          <a:ea typeface="+mn-ea"/>
                          <a:cs typeface="+mn-cs"/>
                        </a:rPr>
                        <a:t>Utgivare: Löf (Landstingens Ömsesidiga Försäkringsbolag).</a:t>
                      </a:r>
                      <a:endParaRPr lang="sv-SE"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endParaRPr lang="sv-SE" sz="1000" dirty="0"/>
                    </a:p>
                  </a:txBody>
                  <a:tcPr/>
                </a:tc>
                <a:tc>
                  <a:txBody>
                    <a:bodyPr/>
                    <a:lstStyle/>
                    <a:p>
                      <a:r>
                        <a:rPr lang="sv-SE" sz="1000" b="0" dirty="0" smtClean="0">
                          <a:solidFill>
                            <a:schemeClr val="tx1"/>
                          </a:solidFill>
                        </a:rPr>
                        <a:t>Checklista för</a:t>
                      </a:r>
                      <a:r>
                        <a:rPr lang="sv-SE" sz="1000" b="0" baseline="0" dirty="0" smtClean="0">
                          <a:solidFill>
                            <a:schemeClr val="tx1"/>
                          </a:solidFill>
                        </a:rPr>
                        <a:t> säker kirurgi  </a:t>
                      </a:r>
                      <a:endParaRPr lang="sv-SE" sz="1000" b="0" dirty="0">
                        <a:solidFill>
                          <a:schemeClr val="tx1"/>
                        </a:solidFill>
                      </a:endParaRPr>
                    </a:p>
                  </a:txBody>
                  <a:tcPr/>
                </a:tc>
                <a:tc>
                  <a:txBody>
                    <a:bodyPr/>
                    <a:lstStyle/>
                    <a:p>
                      <a:r>
                        <a:rPr lang="sv-SE" sz="1000" kern="1200" dirty="0" smtClean="0">
                          <a:solidFill>
                            <a:schemeClr val="dk1"/>
                          </a:solidFill>
                          <a:effectLst/>
                          <a:latin typeface="+mn-lt"/>
                          <a:ea typeface="+mn-ea"/>
                          <a:cs typeface="+mn-cs"/>
                        </a:rPr>
                        <a:t>WHO</a:t>
                      </a:r>
                    </a:p>
                    <a:p>
                      <a:r>
                        <a:rPr lang="sv-SE" sz="1000" kern="1200" dirty="0" smtClean="0">
                          <a:solidFill>
                            <a:schemeClr val="dk1"/>
                          </a:solidFill>
                          <a:effectLst/>
                          <a:latin typeface="+mn-lt"/>
                          <a:ea typeface="+mn-ea"/>
                          <a:cs typeface="+mn-cs"/>
                        </a:rPr>
                        <a:t>Utgivare; Löf (Landstingens Ömsesidiga Försäkringsbolag), april 2019 med stöd från organisationer inom hälso- och sjukvård.</a:t>
                      </a:r>
                    </a:p>
                    <a:p>
                      <a:endParaRPr lang="sv-SE" sz="1000" kern="1200" dirty="0" smtClean="0">
                        <a:solidFill>
                          <a:schemeClr val="dk1"/>
                        </a:solidFill>
                        <a:effectLst/>
                        <a:latin typeface="+mn-lt"/>
                        <a:ea typeface="+mn-ea"/>
                        <a:cs typeface="+mn-cs"/>
                      </a:endParaRPr>
                    </a:p>
                  </a:txBody>
                  <a:tcPr marL="68580" marR="68580" marT="0" marB="0"/>
                </a:tc>
              </a:tr>
              <a:tr h="370840">
                <a:tc>
                  <a:txBody>
                    <a:bodyPr/>
                    <a:lstStyle/>
                    <a:p>
                      <a:endParaRPr lang="sv-SE" sz="1000" dirty="0"/>
                    </a:p>
                  </a:txBody>
                  <a:tcPr/>
                </a:tc>
                <a:tc>
                  <a:txBody>
                    <a:bodyPr/>
                    <a:lstStyle/>
                    <a:p>
                      <a:r>
                        <a:rPr lang="sv-SE" sz="1000" dirty="0" smtClean="0">
                          <a:solidFill>
                            <a:schemeClr val="tx1"/>
                          </a:solidFill>
                        </a:rPr>
                        <a:t>Patientsäkerhetsronder</a:t>
                      </a:r>
                    </a:p>
                    <a:p>
                      <a:r>
                        <a:rPr lang="sv-SE" sz="1000" dirty="0" smtClean="0">
                          <a:solidFill>
                            <a:schemeClr val="tx1"/>
                          </a:solidFill>
                          <a:hlinkClick r:id="rId3"/>
                        </a:rPr>
                        <a:t>https://vis.nll.se/_layouts/15/Redirect.aspx?s=8818</a:t>
                      </a:r>
                      <a:endParaRPr lang="sv-SE" sz="1000" dirty="0" smtClean="0">
                        <a:solidFill>
                          <a:schemeClr val="tx1"/>
                        </a:solidFill>
                      </a:endParaRPr>
                    </a:p>
                    <a:p>
                      <a:endParaRPr lang="sv-SE" sz="1000" dirty="0" smtClean="0">
                        <a:solidFill>
                          <a:schemeClr val="tx1"/>
                        </a:solidFill>
                      </a:endParaRPr>
                    </a:p>
                    <a:p>
                      <a:r>
                        <a:rPr lang="sv-SE" sz="1000" dirty="0" smtClean="0">
                          <a:solidFill>
                            <a:schemeClr val="tx1"/>
                          </a:solidFill>
                        </a:rPr>
                        <a:t>PPT </a:t>
                      </a:r>
                      <a:endParaRPr lang="sv-SE" sz="1000" dirty="0">
                        <a:solidFill>
                          <a:schemeClr val="tx1"/>
                        </a:solidFill>
                      </a:endParaRPr>
                    </a:p>
                  </a:txBody>
                  <a:tcPr/>
                </a:tc>
                <a:tc>
                  <a:txBody>
                    <a:bodyPr/>
                    <a:lstStyle/>
                    <a:p>
                      <a:endParaRPr lang="sv-SE" sz="1000" kern="1200" dirty="0" smtClean="0">
                        <a:solidFill>
                          <a:schemeClr val="dk1"/>
                        </a:solidFill>
                        <a:effectLst/>
                        <a:latin typeface="+mn-lt"/>
                        <a:ea typeface="+mn-ea"/>
                        <a:cs typeface="+mn-cs"/>
                      </a:endParaRPr>
                    </a:p>
                  </a:txBody>
                  <a:tcPr marL="68580" marR="68580" marT="0" marB="0"/>
                </a:tc>
              </a:tr>
              <a:tr h="370840">
                <a:tc>
                  <a:txBody>
                    <a:bodyPr/>
                    <a:lstStyle/>
                    <a:p>
                      <a:endParaRPr lang="sv-SE" sz="1000" dirty="0"/>
                    </a:p>
                  </a:txBody>
                  <a:tcPr/>
                </a:tc>
                <a:tc>
                  <a:txBody>
                    <a:bodyPr/>
                    <a:lstStyle/>
                    <a:p>
                      <a:r>
                        <a:rPr lang="sv-SE" sz="1000" dirty="0" err="1" smtClean="0">
                          <a:solidFill>
                            <a:schemeClr val="tx1"/>
                          </a:solidFill>
                        </a:rPr>
                        <a:t>SeUppRonder</a:t>
                      </a:r>
                      <a:endParaRPr lang="sv-SE" sz="1000" dirty="0">
                        <a:solidFill>
                          <a:schemeClr val="tx1"/>
                        </a:solidFill>
                      </a:endParaRPr>
                    </a:p>
                  </a:txBody>
                  <a:tcPr/>
                </a:tc>
                <a:tc>
                  <a:txBody>
                    <a:bodyPr/>
                    <a:lstStyle/>
                    <a:p>
                      <a:endParaRPr lang="sv-SE" sz="1000" kern="1200" dirty="0" smtClean="0">
                        <a:solidFill>
                          <a:schemeClr val="dk1"/>
                        </a:solidFill>
                        <a:effectLst/>
                        <a:latin typeface="+mn-lt"/>
                        <a:ea typeface="+mn-ea"/>
                        <a:cs typeface="+mn-cs"/>
                      </a:endParaRPr>
                    </a:p>
                  </a:txBody>
                  <a:tcPr marL="68580" marR="68580" marT="0" marB="0"/>
                </a:tc>
              </a:tr>
              <a:tr h="370840">
                <a:tc>
                  <a:txBody>
                    <a:bodyPr/>
                    <a:lstStyle/>
                    <a:p>
                      <a:r>
                        <a:rPr lang="sv-SE" sz="1000" dirty="0" smtClean="0"/>
                        <a:t>Förebygga diagnostiska fel och misstag </a:t>
                      </a:r>
                      <a:endParaRPr lang="sv-SE" sz="1000" dirty="0"/>
                    </a:p>
                  </a:txBody>
                  <a:tcPr/>
                </a:tc>
                <a:tc>
                  <a:txBody>
                    <a:bodyPr/>
                    <a:lstStyle/>
                    <a:p>
                      <a:r>
                        <a:rPr lang="sv-SE" sz="1000" dirty="0" smtClean="0"/>
                        <a:t>Stöd till utformning av patientinformation för att förebygga diagnostiska fel och misstag.</a:t>
                      </a:r>
                    </a:p>
                    <a:p>
                      <a:endParaRPr lang="sv-SE" sz="1000" dirty="0" smtClean="0">
                        <a:solidFill>
                          <a:schemeClr val="tx1"/>
                        </a:solidFill>
                      </a:endParaRPr>
                    </a:p>
                    <a:p>
                      <a:r>
                        <a:rPr lang="sv-SE" sz="1000" dirty="0" smtClean="0"/>
                        <a:t>Att förebygga diagnostiska fel och misstag</a:t>
                      </a:r>
                      <a:endParaRPr lang="sv-SE" sz="1000" dirty="0">
                        <a:solidFill>
                          <a:schemeClr val="tx1"/>
                        </a:solidFill>
                      </a:endParaRPr>
                    </a:p>
                  </a:txBody>
                  <a:tcPr/>
                </a:tc>
                <a:tc>
                  <a:txBody>
                    <a:bodyPr/>
                    <a:lstStyle/>
                    <a:p>
                      <a:r>
                        <a:rPr lang="sv-SE" sz="1000" dirty="0" smtClean="0">
                          <a:hlinkClick r:id="rId4"/>
                        </a:rPr>
                        <a:t>Stöd till utformning av patientinformation för att förebygga diagnostiska fel och misstag.pdf (skr.se)</a:t>
                      </a:r>
                      <a:endParaRPr lang="sv-SE" sz="1000" dirty="0" smtClean="0">
                        <a:hlinkClick r:id="rId5"/>
                      </a:endParaRPr>
                    </a:p>
                    <a:p>
                      <a:endParaRPr lang="sv-SE" sz="1000" dirty="0" smtClean="0">
                        <a:hlinkClick r:id="rId5"/>
                      </a:endParaRPr>
                    </a:p>
                    <a:p>
                      <a:r>
                        <a:rPr lang="sv-SE" sz="1000" dirty="0" smtClean="0">
                          <a:hlinkClick r:id="rId5"/>
                        </a:rPr>
                        <a:t>Primärvård Råd för att förebygga diagnostiska fel o misstag.pdf (skr.se)</a:t>
                      </a:r>
                      <a:endParaRPr lang="sv-SE" sz="1000" dirty="0" smtClean="0"/>
                    </a:p>
                    <a:p>
                      <a:endParaRPr lang="sv-SE" sz="1000" kern="1200" dirty="0" smtClean="0">
                        <a:solidFill>
                          <a:schemeClr val="dk1"/>
                        </a:solidFill>
                        <a:effectLst/>
                        <a:latin typeface="+mn-lt"/>
                        <a:ea typeface="+mn-ea"/>
                        <a:cs typeface="+mn-cs"/>
                      </a:endParaRPr>
                    </a:p>
                  </a:txBody>
                  <a:tcPr marL="68580" marR="68580" marT="0" marB="0"/>
                </a:tc>
              </a:tr>
            </a:tbl>
          </a:graphicData>
        </a:graphic>
      </p:graphicFrame>
      <p:pic>
        <p:nvPicPr>
          <p:cNvPr id="5" name="Bildobjekt 4"/>
          <p:cNvPicPr/>
          <p:nvPr/>
        </p:nvPicPr>
        <p:blipFill>
          <a:blip r:embed="rId6">
            <a:extLst>
              <a:ext uri="{28A0092B-C50C-407E-A947-70E740481C1C}">
                <a14:useLocalDpi xmlns:a14="http://schemas.microsoft.com/office/drawing/2010/main" val="0"/>
              </a:ext>
            </a:extLst>
          </a:blip>
          <a:stretch>
            <a:fillRect/>
          </a:stretch>
        </p:blipFill>
        <p:spPr>
          <a:xfrm>
            <a:off x="6701615" y="85725"/>
            <a:ext cx="2381250" cy="600075"/>
          </a:xfrm>
          <a:prstGeom prst="rect">
            <a:avLst/>
          </a:prstGeom>
        </p:spPr>
      </p:pic>
    </p:spTree>
    <p:extLst>
      <p:ext uri="{BB962C8B-B14F-4D97-AF65-F5344CB8AC3E}">
        <p14:creationId xmlns:p14="http://schemas.microsoft.com/office/powerpoint/2010/main" val="1369679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p:cNvSpPr/>
          <p:nvPr/>
        </p:nvSpPr>
        <p:spPr>
          <a:xfrm>
            <a:off x="8015936" y="376155"/>
            <a:ext cx="724892" cy="712661"/>
          </a:xfrm>
          <a:prstGeom prst="ellipse">
            <a:avLst/>
          </a:prstGeom>
          <a:solidFill>
            <a:srgbClr val="FFFFFF">
              <a:alpha val="47843"/>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2" name="Bildobjekt 1" descr="Skärmurkli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42" y="88196"/>
            <a:ext cx="7632601" cy="4533567"/>
          </a:xfrm>
          <a:prstGeom prst="rect">
            <a:avLst/>
          </a:prstGeom>
        </p:spPr>
      </p:pic>
    </p:spTree>
    <p:extLst>
      <p:ext uri="{BB962C8B-B14F-4D97-AF65-F5344CB8AC3E}">
        <p14:creationId xmlns:p14="http://schemas.microsoft.com/office/powerpoint/2010/main" val="1287345070"/>
      </p:ext>
    </p:extLst>
  </p:cSld>
  <p:clrMapOvr>
    <a:masterClrMapping/>
  </p:clrMapOvr>
  <mc:AlternateContent xmlns:mc="http://schemas.openxmlformats.org/markup-compatibility/2006" xmlns:p14="http://schemas.microsoft.com/office/powerpoint/2010/main">
    <mc:Choice Requires="p14">
      <p:transition spd="slow" p14:dur="3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70302" y="1203657"/>
            <a:ext cx="4203395" cy="400110"/>
          </a:xfrm>
          <a:prstGeom prst="rect">
            <a:avLst/>
          </a:prstGeom>
        </p:spPr>
        <p:txBody>
          <a:bodyPr wrap="none">
            <a:spAutoFit/>
          </a:bodyPr>
          <a:lstStyle/>
          <a:p>
            <a:r>
              <a:rPr lang="sv-SE" sz="2000" b="1" dirty="0"/>
              <a:t>Patientsäkerhetskultur 5 NIVÅER</a:t>
            </a:r>
          </a:p>
        </p:txBody>
      </p:sp>
      <p:graphicFrame>
        <p:nvGraphicFramePr>
          <p:cNvPr id="7" name="Platshållare för innehåll 4"/>
          <p:cNvGraphicFramePr>
            <a:graphicFrameLocks/>
          </p:cNvGraphicFramePr>
          <p:nvPr>
            <p:extLst/>
          </p:nvPr>
        </p:nvGraphicFramePr>
        <p:xfrm>
          <a:off x="1286191" y="837241"/>
          <a:ext cx="6496396" cy="4629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663294"/>
      </p:ext>
    </p:extLst>
  </p:cSld>
  <p:clrMapOvr>
    <a:masterClrMapping/>
  </p:clrMapOvr>
  <mc:AlternateContent xmlns:mc="http://schemas.openxmlformats.org/markup-compatibility/2006" xmlns:p14="http://schemas.microsoft.com/office/powerpoint/2010/main">
    <mc:Choice Requires="p14">
      <p:transition spd="slow" p14:dur="3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Bemötande</a:t>
            </a:r>
            <a:endParaRPr lang="sv-SE" dirty="0"/>
          </a:p>
        </p:txBody>
      </p:sp>
      <p:sp>
        <p:nvSpPr>
          <p:cNvPr id="3" name="Platshållare för innehåll 2"/>
          <p:cNvSpPr>
            <a:spLocks noGrp="1"/>
          </p:cNvSpPr>
          <p:nvPr>
            <p:ph sz="half" idx="1"/>
          </p:nvPr>
        </p:nvSpPr>
        <p:spPr/>
        <p:txBody>
          <a:bodyPr/>
          <a:lstStyle/>
          <a:p>
            <a:r>
              <a:rPr lang="sv-SE" dirty="0" smtClean="0">
                <a:hlinkClick r:id="rId2"/>
              </a:rPr>
              <a:t>Vi möter människor varje dag ( en film från Region Kalmar)</a:t>
            </a:r>
            <a:endParaRPr lang="sv-SE" dirty="0">
              <a:hlinkClick r:id="rId2"/>
            </a:endParaRPr>
          </a:p>
          <a:p>
            <a:r>
              <a:rPr lang="sv-SE" dirty="0" smtClean="0"/>
              <a:t>Bemötande i vården e-</a:t>
            </a:r>
            <a:r>
              <a:rPr lang="sv-SE" dirty="0" err="1" smtClean="0"/>
              <a:t>learning</a:t>
            </a:r>
            <a:r>
              <a:rPr lang="sv-SE" dirty="0" smtClean="0"/>
              <a:t> (Socialstyrelsen)</a:t>
            </a:r>
          </a:p>
          <a:p>
            <a:pPr marL="536575" lvl="1" indent="0">
              <a:buNone/>
            </a:pPr>
            <a:r>
              <a:rPr lang="sv-SE" dirty="0">
                <a:hlinkClick r:id="rId3"/>
              </a:rPr>
              <a:t>Socialstyrelsen utbildning</a:t>
            </a:r>
            <a:endParaRPr lang="sv-SE" dirty="0"/>
          </a:p>
        </p:txBody>
      </p:sp>
    </p:spTree>
    <p:extLst>
      <p:ext uri="{BB962C8B-B14F-4D97-AF65-F5344CB8AC3E}">
        <p14:creationId xmlns:p14="http://schemas.microsoft.com/office/powerpoint/2010/main" val="147327276"/>
      </p:ext>
    </p:extLst>
  </p:cSld>
  <p:clrMapOvr>
    <a:masterClrMapping/>
  </p:clrMapOvr>
</p:sld>
</file>

<file path=ppt/theme/theme1.xml><?xml version="1.0" encoding="utf-8"?>
<a:theme xmlns:a="http://schemas.openxmlformats.org/drawingml/2006/main" name="Region Norrbotten_vit">
  <a:themeElements>
    <a:clrScheme name="Region Norrbotten blandad">
      <a:dk1>
        <a:srgbClr val="000000"/>
      </a:dk1>
      <a:lt1>
        <a:srgbClr val="FFFFFF"/>
      </a:lt1>
      <a:dk2>
        <a:srgbClr val="403D45"/>
      </a:dk2>
      <a:lt2>
        <a:srgbClr val="D0D1CD"/>
      </a:lt2>
      <a:accent1>
        <a:srgbClr val="0070C0"/>
      </a:accent1>
      <a:accent2>
        <a:srgbClr val="F8951F"/>
      </a:accent2>
      <a:accent3>
        <a:srgbClr val="83C55B"/>
      </a:accent3>
      <a:accent4>
        <a:srgbClr val="7F7F7F"/>
      </a:accent4>
      <a:accent5>
        <a:srgbClr val="403D45"/>
      </a:accent5>
      <a:accent6>
        <a:srgbClr val="C0C0BD"/>
      </a:accent6>
      <a:hlink>
        <a:srgbClr val="0070C0"/>
      </a:hlink>
      <a:folHlink>
        <a:srgbClr val="7F7F7F"/>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0D68B0"/>
        </a:lt1>
        <a:dk2>
          <a:srgbClr val="FFFFFF"/>
        </a:dk2>
        <a:lt2>
          <a:srgbClr val="969696"/>
        </a:lt2>
        <a:accent1>
          <a:srgbClr val="969696"/>
        </a:accent1>
        <a:accent2>
          <a:srgbClr val="FFFF99"/>
        </a:accent2>
        <a:accent3>
          <a:srgbClr val="AAB9D4"/>
        </a:accent3>
        <a:accent4>
          <a:srgbClr val="002A82"/>
        </a:accent4>
        <a:accent5>
          <a:srgbClr val="C9C9C9"/>
        </a:accent5>
        <a:accent6>
          <a:srgbClr val="E7E78A"/>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9">
        <a:dk1>
          <a:srgbClr val="969696"/>
        </a:dk1>
        <a:lt1>
          <a:srgbClr val="FFFFFF"/>
        </a:lt1>
        <a:dk2>
          <a:srgbClr val="0D68B0"/>
        </a:dk2>
        <a:lt2>
          <a:srgbClr val="FFFFFF"/>
        </a:lt2>
        <a:accent1>
          <a:srgbClr val="969696"/>
        </a:accent1>
        <a:accent2>
          <a:srgbClr val="FFFF99"/>
        </a:accent2>
        <a:accent3>
          <a:srgbClr val="AAB9D4"/>
        </a:accent3>
        <a:accent4>
          <a:srgbClr val="DADADA"/>
        </a:accent4>
        <a:accent5>
          <a:srgbClr val="C9C9C9"/>
        </a:accent5>
        <a:accent6>
          <a:srgbClr val="E7E78A"/>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0">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1">
        <a:dk1>
          <a:srgbClr val="FFFFFF"/>
        </a:dk1>
        <a:lt1>
          <a:srgbClr val="FFFFFF"/>
        </a:lt1>
        <a:dk2>
          <a:srgbClr val="FFFFFF"/>
        </a:dk2>
        <a:lt2>
          <a:srgbClr val="969696"/>
        </a:lt2>
        <a:accent1>
          <a:srgbClr val="969696"/>
        </a:accent1>
        <a:accent2>
          <a:srgbClr val="0D68B0"/>
        </a:accent2>
        <a:accent3>
          <a:srgbClr val="FFFFFF"/>
        </a:accent3>
        <a:accent4>
          <a:srgbClr val="DADADA"/>
        </a:accent4>
        <a:accent5>
          <a:srgbClr val="C9C9C9"/>
        </a:accent5>
        <a:accent6>
          <a:srgbClr val="0B5E9F"/>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12">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FFFF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NLLDiarienummer xmlns="http://schemas.microsoft.com/sharepoint/v3" xsi:nil="true"/>
    <VersionComment xmlns="http://schemas.microsoft.com/sharepoint/v3" xsi:nil="true"/>
    <NLLModifiedBy xmlns="http://schemas.microsoft.com/sharepoint/v3">Kerstin Lindström</NLLModifiedBy>
    <NLLDocumentIDValue xmlns="http://schemas.microsoft.com/sharepoint/v3">ARBGRP78-4-620</NLLDocumentIDValue>
    <NLLInformationclass xmlns="http://schemas.microsoft.com/sharepoint/v3">Publik</NLLInformationclass>
    <AnsvarigQuickpart xmlns="http://schemas.microsoft.com/sharepoint/v3">Birgitta Boqvist</AnsvarigQuickpart>
    <NLLPublished xmlns="http://schemas.microsoft.com/sharepoint/v3" xsi:nil="true"/>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InformationCollectionTaxHTField0 xmlns="http://schemas.microsoft.com/sharepoint/v3">
      <Terms xmlns="http://schemas.microsoft.com/office/infopath/2007/PartnerControls"/>
    </NLLInformationCollectionTaxHTField0>
    <NLLThinningTime xmlns="http://schemas.microsoft.com/sharepoint/v3">2024-06-17T22:00:00+00:00</NLLThinningTime>
    <NLLPublishDateQuickpart xmlns="http://schemas.microsoft.com/sharepoint/v3">2021-06-18</NLLPublishDateQuickpart>
    <NLLPublishingstatus xmlns="http://schemas.microsoft.com/sharepoint/v3">Publicerad</NLLPublishingstatus>
    <NLLProducerPlaceTaxHTField0 xmlns="http://schemas.microsoft.com/sharepoint/v3">
      <Terms xmlns="http://schemas.microsoft.com/office/infopath/2007/PartnerControls">
        <TermInfo xmlns="http://schemas.microsoft.com/office/infopath/2007/PartnerControls">
          <TermName xmlns="http://schemas.microsoft.com/office/infopath/2007/PartnerControls">Patientsäkerhet Region Norrbotten</TermName>
          <TermId xmlns="http://schemas.microsoft.com/office/infopath/2007/PartnerControls">b2157d3b-a64e-4345-b8d1-ccce0a5a17ef</TermId>
        </TermInfo>
      </Terms>
    </NLLProducerPlaceTaxHTField0>
    <NLLEstablishedByQuickpart xmlns="http://schemas.microsoft.com/sharepoint/v3">Marlene Eliasson</NLLEstablishedByQuickpart>
    <NLLPublishDate xmlns="http://schemas.microsoft.com/sharepoint/v3">2021-06-17T22:00:00+00:00</NLLPublishDate>
    <NLLDocumentTypeTaxHTField0 xmlns="http://schemas.microsoft.com/sharepoint/v3">
      <Terms xmlns="http://schemas.microsoft.com/office/infopath/2007/PartnerControls">
        <TermInfo xmlns="http://schemas.microsoft.com/office/infopath/2007/PartnerControls">
          <TermName xmlns="http://schemas.microsoft.com/office/infopath/2007/PartnerControls">Information</TermName>
          <TermId xmlns="http://schemas.microsoft.com/office/infopath/2007/PartnerControls">57688ad1-3070-4f9b-930d-380ac1e3f4f2</TermId>
        </TermInfo>
      </Terms>
    </NLLDocumentTypeTaxHTField0>
    <prdProcessTaxHTField0 xmlns="http://schemas.microsoft.com/sharepoint/v3">
      <Terms xmlns="http://schemas.microsoft.com/office/infopath/2007/PartnerControls">
        <TermInfo xmlns="http://schemas.microsoft.com/office/infopath/2007/PartnerControls">
          <TermName xmlns="http://schemas.microsoft.com/office/infopath/2007/PartnerControls">Planering och uppföljning</TermName>
          <TermId xmlns="http://schemas.microsoft.com/office/infopath/2007/PartnerControls">2568d59b-27ad-4620-98c9-731ba25f93d4</TermId>
        </TermInfo>
      </Terms>
    </prdProcessTaxHTField0>
    <NLLVersion xmlns="http://schemas.microsoft.com/sharepoint/v3">8.0</NLLVersion>
    <NLLEstablishedBy xmlns="http://schemas.microsoft.com/sharepoint/v3">
      <UserInfo>
        <DisplayName>Marlene Eliasson</DisplayName>
        <AccountId>128</AccountId>
        <AccountType/>
      </UserInfo>
    </NLLEstablishedBy>
    <NLLLockWorkflows xmlns="http://schemas.microsoft.com/sharepoint/v3">false</NLLLockWorkflows>
    <TaxKeywordTaxHTField xmlns="c7918ce9-5289-4a18-805d-4141408e948c">
      <Terms xmlns="http://schemas.microsoft.com/office/infopath/2007/PartnerControls">
        <TermInfo xmlns="http://schemas.microsoft.com/office/infopath/2007/PartnerControls">
          <TermName xmlns="http://schemas.microsoft.com/office/infopath/2007/PartnerControls">Ledningssystem</TermName>
          <TermId xmlns="http://schemas.microsoft.com/office/infopath/2007/PartnerControls">4e80b04b-8bc3-48d3-bc97-2a11734c86e6</TermId>
        </TermInfo>
        <TermInfo xmlns="http://schemas.microsoft.com/office/infopath/2007/PartnerControls">
          <TermName xmlns="http://schemas.microsoft.com/office/infopath/2007/PartnerControls">verktyg och metoder</TermName>
          <TermId xmlns="http://schemas.microsoft.com/office/infopath/2007/PartnerControls">debcfd99-ae62-4732-b0f3-7e8a75b4537b</TermId>
        </TermInfo>
        <TermInfo xmlns="http://schemas.microsoft.com/office/infopath/2007/PartnerControls">
          <TermName xmlns="http://schemas.microsoft.com/office/infopath/2007/PartnerControls">patientsäkerhet</TermName>
          <TermId xmlns="http://schemas.microsoft.com/office/infopath/2007/PartnerControls">8f9f57b2-b65d-4c20-b736-1d6344863748</TermId>
        </TermInfo>
        <TermInfo xmlns="http://schemas.microsoft.com/office/infopath/2007/PartnerControls">
          <TermName xmlns="http://schemas.microsoft.com/office/infopath/2007/PartnerControls">verktyg</TermName>
          <TermId xmlns="http://schemas.microsoft.com/office/infopath/2007/PartnerControls">3aae8850-c669-42c5-bdca-f3241be7b918</TermId>
        </TermInfo>
        <TermInfo xmlns="http://schemas.microsoft.com/office/infopath/2007/PartnerControls">
          <TermName xmlns="http://schemas.microsoft.com/office/infopath/2007/PartnerControls">SFS 2010:659</TermName>
          <TermId xmlns="http://schemas.microsoft.com/office/infopath/2007/PartnerControls">b883ff52-a39e-4b66-b96d-b9928e41a7df</TermId>
        </TermInfo>
      </Terms>
    </TaxKeywordTaxHTField>
    <_dlc_DocId xmlns="c7918ce9-5289-4a18-805d-4141408e948c">ARBGRP78-4-620</_dlc_DocId>
    <_dlc_DocIdUrl xmlns="c7918ce9-5289-4a18-805d-4141408e948c">
      <Url>http://spportal.extvis.local/process/administrativ/_layouts/15/DocIdRedir.aspx?ID=ARBGRP78-4-620</Url>
      <Description>ARBGRP78-4-620</Description>
    </_dlc_DocIdUrl>
    <_dlc_DocIdPersistId xmlns="c7918ce9-5289-4a18-805d-4141408e948c">true</_dlc_DocIdPersistId>
    <_dlc_ExpireDateSaved xmlns="http://schemas.microsoft.com/sharepoint/v3" xsi:nil="true"/>
    <_dlc_ExpireDate xmlns="http://schemas.microsoft.com/sharepoint/v3">2024-07-17T22:00:00+00:00</_dlc_ExpireDate>
    <VISResponsible xmlns="e1dec489-f745-4ed5-9c00-958a11aea6df">
      <UserInfo>
        <DisplayName>Birgitta Boqvist</DisplayName>
        <AccountId>132</AccountId>
        <AccountType/>
      </UserInfo>
    </VISResponsible>
    <VIS_DocumentId xmlns="e1dec489-f745-4ed5-9c00-958a11aea6df">
      <Url>https://samarbeta.nll.se/producentplats/patientsakerhetnll/_layouts/15/DocIdRedir.aspx?ID=ARBGRP78-4-620</Url>
      <Description>ARBGRP78-4-620</Description>
    </VIS_DocumentId>
    <DocumentStatus xmlns="e1dec489-f745-4ed5-9c00-958a11aea6df">
      <Url>https://samarbeta.nll.se/producentplats/patientsakerhetnll/_layouts/15/wrkstat.aspx?List=deab9413-a1c3-4e2d-abdb-b351422084b1&amp;WorkflowInstanceName=581fa797-5516-4477-bb41-bf83416bd307</Url>
      <Description>Publicerad</Description>
    </DocumentStatus>
    <_dlc_Exempt xmlns="http://schemas.microsoft.com/sharepoint/v3">false</_dlc_Exempt>
  </documentManagement>
</p:properties>
</file>

<file path=customXml/item3.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38065670135242ccc7b4bd0893aa0943">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f82f40d26f4026e890d49a7589b54cc0"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2A7093-EED1-4918-B8FF-DBBDAFBD64E3}"/>
</file>

<file path=customXml/itemProps2.xml><?xml version="1.0" encoding="utf-8"?>
<ds:datastoreItem xmlns:ds="http://schemas.openxmlformats.org/officeDocument/2006/customXml" ds:itemID="{13EEB631-19F9-4FF6-B700-AC887A251A1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bd931ec-107f-48bd-b5e0-541d16451d6f"/>
    <ds:schemaRef ds:uri="http://www.w3.org/XML/1998/namespace"/>
    <ds:schemaRef ds:uri="http://purl.org/dc/dcmitype/"/>
  </ds:schemaRefs>
</ds:datastoreItem>
</file>

<file path=customXml/itemProps3.xml><?xml version="1.0" encoding="utf-8"?>
<ds:datastoreItem xmlns:ds="http://schemas.openxmlformats.org/officeDocument/2006/customXml" ds:itemID="{0F80DA78-2CBB-44AC-BFC4-CBE7F425AF50}"/>
</file>

<file path=customXml/itemProps4.xml><?xml version="1.0" encoding="utf-8"?>
<ds:datastoreItem xmlns:ds="http://schemas.openxmlformats.org/officeDocument/2006/customXml" ds:itemID="{3F9B4C60-17F4-4E8D-847B-EE8CB3D5F5AA}"/>
</file>

<file path=customXml/itemProps5.xml><?xml version="1.0" encoding="utf-8"?>
<ds:datastoreItem xmlns:ds="http://schemas.openxmlformats.org/officeDocument/2006/customXml" ds:itemID="{B235158F-1F1F-4D7D-8EF4-C065093D5173}"/>
</file>

<file path=docProps/app.xml><?xml version="1.0" encoding="utf-8"?>
<Properties xmlns="http://schemas.openxmlformats.org/officeDocument/2006/extended-properties" xmlns:vt="http://schemas.openxmlformats.org/officeDocument/2006/docPropsVTypes">
  <Template/>
  <TotalTime>726</TotalTime>
  <Words>950</Words>
  <Application>Microsoft Office PowerPoint</Application>
  <PresentationFormat>Bildspel på skärmen (16:9)</PresentationFormat>
  <Paragraphs>133</Paragraphs>
  <Slides>17</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Open Sans</vt:lpstr>
      <vt:lpstr>Times New Roman</vt:lpstr>
      <vt:lpstr>Wingdings</vt:lpstr>
      <vt:lpstr>Region Norrbotten_vit</vt:lpstr>
      <vt:lpstr>Metoder och verktyg i Patientsäkerhetsarbetet</vt:lpstr>
      <vt:lpstr>PowerPoint-presentation</vt:lpstr>
      <vt:lpstr>PowerPoint-presentation</vt:lpstr>
      <vt:lpstr>PowerPoint-presentation</vt:lpstr>
      <vt:lpstr>PowerPoint-presentation</vt:lpstr>
      <vt:lpstr>PowerPoint-presentation</vt:lpstr>
      <vt:lpstr>PowerPoint-presentation</vt:lpstr>
      <vt:lpstr>PowerPoint-presentation</vt:lpstr>
      <vt:lpstr>Bemötande</vt:lpstr>
      <vt:lpstr>Verktyg för ökad patientmedverkan i patientsäkerhetsarbetet</vt:lpstr>
      <vt:lpstr>GRÖNA KORSET –  en metod för att stärka patientsäkerhetskulturen.</vt:lpstr>
      <vt:lpstr>Din säkerhet på sjukhus</vt:lpstr>
      <vt:lpstr>PowerPoint-presentation</vt:lpstr>
      <vt:lpstr>PowerPoint-presentation</vt:lpstr>
      <vt:lpstr>PowerPoint-presentation</vt:lpstr>
      <vt:lpstr>Säker kirurgi - Checklista</vt:lpstr>
      <vt:lpstr>Händelseanalys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Metoder och verktyg i Patientsäkerhetsarbetet</dc:title>
  <dc:creator/>
  <cp:keywords>verktyg; patientsäkerhet; SFS 2010:659; verktyg och metoder; Ledningssystem</cp:keywords>
  <cp:lastModifiedBy>Birgitta Boqvist</cp:lastModifiedBy>
  <cp:revision>25</cp:revision>
  <cp:lastPrinted>2015-10-01T11:12:07Z</cp:lastPrinted>
  <dcterms:created xsi:type="dcterms:W3CDTF">2017-03-16T14:21:56Z</dcterms:created>
  <dcterms:modified xsi:type="dcterms:W3CDTF">2021-04-08T15:07:53Z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LLProducerPlace">
    <vt:lpwstr>1001</vt:lpwstr>
  </property>
  <property fmtid="{D5CDD505-2E9C-101B-9397-08002B2CF9AE}" pid="3" name="TaxKeyword">
    <vt:lpwstr>1758;#|3aae8850-c669-42c5-bdca-f3241be7b918;#9926;#|b883ff52-a39e-4b66-b96d-b9928e41a7df;#10484;#|debcfd99-ae62-4732-b0f3-7e8a75b4537b;#1293;#|4e80b04b-8bc3-48d3-bc97-2a11734c86e6;#1206;#|8f9f57b2-b65d-4c20-b736-1d6344863748</vt:lpwstr>
  </property>
  <property fmtid="{D5CDD505-2E9C-101B-9397-08002B2CF9AE}" pid="4" name="CareActionCodeSurgical">
    <vt:lpwstr/>
  </property>
  <property fmtid="{D5CDD505-2E9C-101B-9397-08002B2CF9AE}" pid="5" name="NLLInformationCollection">
    <vt:lpwstr/>
  </property>
  <property fmtid="{D5CDD505-2E9C-101B-9397-08002B2CF9AE}" pid="6" name="NLLStakeholder">
    <vt:lpwstr>1687;#|2ac66d7d-7456-4491-b0c4-3e1d538f92db</vt:lpwstr>
  </property>
  <property fmtid="{D5CDD505-2E9C-101B-9397-08002B2CF9AE}" pid="7" name="PsychiatricCodeTaxHTField0">
    <vt:lpwstr/>
  </property>
  <property fmtid="{D5CDD505-2E9C-101B-9397-08002B2CF9AE}" pid="8" name="TLVCodeDiagnosisTaxHTField0">
    <vt:lpwstr/>
  </property>
  <property fmtid="{D5CDD505-2E9C-101B-9397-08002B2CF9AE}" pid="9" name="ContentTypeId">
    <vt:lpwstr>0x010100D7963E0E5B7A40E5AEA07389401D709F007B1238BBD93543428C20870054E92DBF0100907CEEA6569A954C976B7824CE75F91F</vt:lpwstr>
  </property>
  <property fmtid="{D5CDD505-2E9C-101B-9397-08002B2CF9AE}" pid="10" name="SpecialtyTaxHTField0">
    <vt:lpwstr/>
  </property>
  <property fmtid="{D5CDD505-2E9C-101B-9397-08002B2CF9AE}" pid="11" name="NLLMeetingType">
    <vt:lpwstr/>
  </property>
  <property fmtid="{D5CDD505-2E9C-101B-9397-08002B2CF9AE}" pid="12" name="CareActionCodeNonSurgical">
    <vt:lpwstr/>
  </property>
  <property fmtid="{D5CDD505-2E9C-101B-9397-08002B2CF9AE}" pid="13" name="CompulsoryActionTaxHTField0">
    <vt:lpwstr/>
  </property>
  <property fmtid="{D5CDD505-2E9C-101B-9397-08002B2CF9AE}" pid="14" name="NLLMtptCode">
    <vt:lpwstr/>
  </property>
  <property fmtid="{D5CDD505-2E9C-101B-9397-08002B2CF9AE}" pid="15" name="Specialty">
    <vt:lpwstr/>
  </property>
  <property fmtid="{D5CDD505-2E9C-101B-9397-08002B2CF9AE}" pid="16" name="ICD10Code">
    <vt:lpwstr/>
  </property>
  <property fmtid="{D5CDD505-2E9C-101B-9397-08002B2CF9AE}" pid="17" name="AnalysisNameTaxHTField0">
    <vt:lpwstr/>
  </property>
  <property fmtid="{D5CDD505-2E9C-101B-9397-08002B2CF9AE}" pid="18" name="NLLMeetingTypeTaxHTField0">
    <vt:lpwstr/>
  </property>
  <property fmtid="{D5CDD505-2E9C-101B-9397-08002B2CF9AE}" pid="19" name="CareActionCodeSurgicalTaxHTField0">
    <vt:lpwstr/>
  </property>
  <property fmtid="{D5CDD505-2E9C-101B-9397-08002B2CF9AE}" pid="20" name="PharmaceuticalCodeTaxHTField0">
    <vt:lpwstr/>
  </property>
  <property fmtid="{D5CDD505-2E9C-101B-9397-08002B2CF9AE}" pid="21" name="NLLDecisionLevelManagedTaxHTField0">
    <vt:lpwstr/>
  </property>
  <property fmtid="{D5CDD505-2E9C-101B-9397-08002B2CF9AE}" pid="22" name="NLLDecisionLevelManaged">
    <vt:lpwstr/>
  </property>
  <property fmtid="{D5CDD505-2E9C-101B-9397-08002B2CF9AE}" pid="23" name="ICD10CodeTaxHTField0">
    <vt:lpwstr/>
  </property>
  <property fmtid="{D5CDD505-2E9C-101B-9397-08002B2CF9AE}" pid="24" name="CompulsoryAction">
    <vt:lpwstr/>
  </property>
  <property fmtid="{D5CDD505-2E9C-101B-9397-08002B2CF9AE}" pid="25" name="RadiologicalCode">
    <vt:lpwstr/>
  </property>
  <property fmtid="{D5CDD505-2E9C-101B-9397-08002B2CF9AE}" pid="26" name="TLVCodeAction">
    <vt:lpwstr/>
  </property>
  <property fmtid="{D5CDD505-2E9C-101B-9397-08002B2CF9AE}" pid="27" name="prdProcess">
    <vt:lpwstr>1195;#|2568d59b-27ad-4620-98c9-731ba25f93d4</vt:lpwstr>
  </property>
  <property fmtid="{D5CDD505-2E9C-101B-9397-08002B2CF9AE}" pid="28" name="References">
    <vt:lpwstr/>
  </property>
  <property fmtid="{D5CDD505-2E9C-101B-9397-08002B2CF9AE}" pid="29" name="TLVCodeDiagnosis">
    <vt:lpwstr/>
  </property>
  <property fmtid="{D5CDD505-2E9C-101B-9397-08002B2CF9AE}" pid="30" name="PharmaceuticalCode">
    <vt:lpwstr/>
  </property>
  <property fmtid="{D5CDD505-2E9C-101B-9397-08002B2CF9AE}" pid="31" name="ReferencesTaxHTField0">
    <vt:lpwstr/>
  </property>
  <property fmtid="{D5CDD505-2E9C-101B-9397-08002B2CF9AE}" pid="32" name="TLVCodeActionTaxHTField0">
    <vt:lpwstr/>
  </property>
  <property fmtid="{D5CDD505-2E9C-101B-9397-08002B2CF9AE}" pid="33" name="NLLProjectTypeTaxHTField0">
    <vt:lpwstr/>
  </property>
  <property fmtid="{D5CDD505-2E9C-101B-9397-08002B2CF9AE}" pid="34" name="PsychiatricCode">
    <vt:lpwstr/>
  </property>
  <property fmtid="{D5CDD505-2E9C-101B-9397-08002B2CF9AE}" pid="35" name="RadiologicalCodeTaxHTField0">
    <vt:lpwstr/>
  </property>
  <property fmtid="{D5CDD505-2E9C-101B-9397-08002B2CF9AE}" pid="36" name="NLLDocumentType">
    <vt:lpwstr>1465</vt:lpwstr>
  </property>
  <property fmtid="{D5CDD505-2E9C-101B-9397-08002B2CF9AE}" pid="37" name="NLLProjectType">
    <vt:lpwstr/>
  </property>
  <property fmtid="{D5CDD505-2E9C-101B-9397-08002B2CF9AE}" pid="38" name="AnalysisName">
    <vt:lpwstr/>
  </property>
  <property fmtid="{D5CDD505-2E9C-101B-9397-08002B2CF9AE}" pid="39" name="NLLMtptCodeTaxHTField0">
    <vt:lpwstr/>
  </property>
  <property fmtid="{D5CDD505-2E9C-101B-9397-08002B2CF9AE}" pid="40" name="CareActionCodeNonSurgicalTaxHTField0">
    <vt:lpwstr/>
  </property>
  <property fmtid="{D5CDD505-2E9C-101B-9397-08002B2CF9AE}" pid="41" name="NLLApprovedByQuickPart">
    <vt:lpwstr/>
  </property>
  <property fmtid="{D5CDD505-2E9C-101B-9397-08002B2CF9AE}" pid="42" name="NLLProjectDescription">
    <vt:lpwstr/>
  </property>
  <property fmtid="{D5CDD505-2E9C-101B-9397-08002B2CF9AE}" pid="43" name="NPUCode">
    <vt:lpwstr/>
  </property>
  <property fmtid="{D5CDD505-2E9C-101B-9397-08002B2CF9AE}" pid="44" name="NLLClosureDate">
    <vt:lpwstr/>
  </property>
  <property fmtid="{D5CDD505-2E9C-101B-9397-08002B2CF9AE}" pid="45" name="NLLProducerplaceID">
    <vt:lpwstr/>
  </property>
  <property fmtid="{D5CDD505-2E9C-101B-9397-08002B2CF9AE}" pid="46" name="NLLPublishedTemplate">
    <vt:lpwstr/>
  </property>
  <property fmtid="{D5CDD505-2E9C-101B-9397-08002B2CF9AE}" pid="47" name="NLLWFComment">
    <vt:lpwstr/>
  </property>
  <property fmtid="{D5CDD505-2E9C-101B-9397-08002B2CF9AE}" pid="48" name="NLLPTCName">
    <vt:lpwstr/>
  </property>
  <property fmtid="{D5CDD505-2E9C-101B-9397-08002B2CF9AE}" pid="49" name="NLLProjectName">
    <vt:lpwstr/>
  </property>
  <property fmtid="{D5CDD505-2E9C-101B-9397-08002B2CF9AE}" pid="50" name="NLLProjectUrl">
    <vt:lpwstr/>
  </property>
  <property fmtid="{D5CDD505-2E9C-101B-9397-08002B2CF9AE}" pid="51" name="NLLProjectStatus">
    <vt:lpwstr/>
  </property>
  <property fmtid="{D5CDD505-2E9C-101B-9397-08002B2CF9AE}" pid="52" name="NLLSteeringGroup">
    <vt:lpwstr/>
  </property>
  <property fmtid="{D5CDD505-2E9C-101B-9397-08002B2CF9AE}" pid="53" name="NLLTemplateStatus">
    <vt:lpwstr/>
  </property>
  <property fmtid="{D5CDD505-2E9C-101B-9397-08002B2CF9AE}" pid="54" name="NLLProjectLeader">
    <vt:lpwstr/>
  </property>
  <property fmtid="{D5CDD505-2E9C-101B-9397-08002B2CF9AE}" pid="56" name="NLLDefaultTemplate">
    <vt:lpwstr/>
  </property>
  <property fmtid="{D5CDD505-2E9C-101B-9397-08002B2CF9AE}" pid="57" name="NLLProjectVisitor">
    <vt:lpwstr/>
  </property>
  <property fmtid="{D5CDD505-2E9C-101B-9397-08002B2CF9AE}" pid="58" name="NLLApprovedBy">
    <vt:lpwstr/>
  </property>
  <property fmtid="{D5CDD505-2E9C-101B-9397-08002B2CF9AE}" pid="59" name="NLLProjectOwner">
    <vt:lpwstr/>
  </property>
  <property fmtid="{D5CDD505-2E9C-101B-9397-08002B2CF9AE}" pid="60" name="NPUCodeTaxHTField0">
    <vt:lpwstr/>
  </property>
  <property fmtid="{D5CDD505-2E9C-101B-9397-08002B2CF9AE}" pid="61" name="NLLTemplateFolderDescription">
    <vt:lpwstr/>
  </property>
  <property fmtid="{D5CDD505-2E9C-101B-9397-08002B2CF9AE}" pid="62" name="NLLProjectOrderStatus">
    <vt:lpwstr/>
  </property>
  <property fmtid="{D5CDD505-2E9C-101B-9397-08002B2CF9AE}" pid="63" name="NLLReferenceGroup">
    <vt:lpwstr/>
  </property>
  <property fmtid="{D5CDD505-2E9C-101B-9397-08002B2CF9AE}" pid="64" name="NLLInitiationDate">
    <vt:lpwstr/>
  </property>
  <property fmtid="{D5CDD505-2E9C-101B-9397-08002B2CF9AE}" pid="66" name="NLLProjectNr">
    <vt:lpwstr/>
  </property>
  <property fmtid="{D5CDD505-2E9C-101B-9397-08002B2CF9AE}" pid="67" name="NLLWindingUpDate">
    <vt:lpwstr/>
  </property>
  <property fmtid="{D5CDD505-2E9C-101B-9397-08002B2CF9AE}" pid="68" name="NLLPTCProcessTeam">
    <vt:lpwstr/>
  </property>
  <property fmtid="{D5CDD505-2E9C-101B-9397-08002B2CF9AE}" pid="69" name="NLLImplementationDate">
    <vt:lpwstr/>
  </property>
  <property fmtid="{D5CDD505-2E9C-101B-9397-08002B2CF9AE}" pid="70" name="NLLLatestProjectTrackingDate">
    <vt:lpwstr/>
  </property>
  <property fmtid="{D5CDD505-2E9C-101B-9397-08002B2CF9AE}" pid="71" name="NLLProjectTypeText">
    <vt:lpwstr/>
  </property>
  <property fmtid="{D5CDD505-2E9C-101B-9397-08002B2CF9AE}" pid="72" name="NLLEstablishingDate">
    <vt:lpwstr/>
  </property>
  <property fmtid="{D5CDD505-2E9C-101B-9397-08002B2CF9AE}" pid="73" name="NLLProjectMember">
    <vt:lpwstr/>
  </property>
  <property fmtid="{D5CDD505-2E9C-101B-9397-08002B2CF9AE}" pid="74" name="NLLProcessTeamLookup">
    <vt:lpwstr/>
  </property>
  <property fmtid="{D5CDD505-2E9C-101B-9397-08002B2CF9AE}" pid="75" name="_dlc_policyId">
    <vt:lpwstr>0x010100D7963E0E5B7A40E5AEA07389401D709F007B1238BBD93543428C20870054E92DBF|1214505165</vt:lpwstr>
  </property>
  <property fmtid="{D5CDD505-2E9C-101B-9397-08002B2CF9AE}" pid="76"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77" name="_dlc_DocIdItemGuid">
    <vt:lpwstr>3ce4ead1-10ad-499f-9915-d367d0673387</vt:lpwstr>
  </property>
  <property fmtid="{D5CDD505-2E9C-101B-9397-08002B2CF9AE}" pid="79" name="TaxCatchAll">
    <vt:lpwstr>1758;#;#1001;#;#1206;#;#1687;#;#9926;#;#1465;#;#1293;#;#1195;#;#10484;#</vt:lpwstr>
  </property>
  <property fmtid="{D5CDD505-2E9C-101B-9397-08002B2CF9AE}" pid="80" name="Order">
    <vt:r8>1863300</vt:r8>
  </property>
  <property fmtid="{D5CDD505-2E9C-101B-9397-08002B2CF9AE}" pid="81" name="xd_ProgID">
    <vt:lpwstr/>
  </property>
  <property fmtid="{D5CDD505-2E9C-101B-9397-08002B2CF9AE}" pid="82" name="_SourceUrl">
    <vt:lpwstr/>
  </property>
  <property fmtid="{D5CDD505-2E9C-101B-9397-08002B2CF9AE}" pid="83" name="_SharedFileIndex">
    <vt:lpwstr/>
  </property>
  <property fmtid="{D5CDD505-2E9C-101B-9397-08002B2CF9AE}" pid="84" name="TemplateUrl">
    <vt:lpwstr/>
  </property>
  <property fmtid="{D5CDD505-2E9C-101B-9397-08002B2CF9AE}" pid="86" name="NLLDecisionLevelGoverning">
    <vt:lpwstr/>
  </property>
  <property fmtid="{D5CDD505-2E9C-101B-9397-08002B2CF9AE}" pid="87" name="NLLFactOwner">
    <vt:lpwstr/>
  </property>
  <property fmtid="{D5CDD505-2E9C-101B-9397-08002B2CF9AE}" pid="88" name="NLLFactOwnerText">
    <vt:lpwstr/>
  </property>
  <property fmtid="{D5CDD505-2E9C-101B-9397-08002B2CF9AE}" pid="89" name="xd_Signature">
    <vt:bool>false</vt:bool>
  </property>
  <property fmtid="{D5CDD505-2E9C-101B-9397-08002B2CF9AE}" pid="90" name="NLLDecisionLevel">
    <vt:lpwstr/>
  </property>
  <property fmtid="{D5CDD505-2E9C-101B-9397-08002B2CF9AE}" pid="91" name="NLLPTCProcessLeader">
    <vt:lpwstr/>
  </property>
  <property fmtid="{D5CDD505-2E9C-101B-9397-08002B2CF9AE}" pid="93" name="NLLPTCVISEditor">
    <vt:lpwstr/>
  </property>
</Properties>
</file>